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26"/>
  </p:notesMasterIdLst>
  <p:sldIdLst>
    <p:sldId id="256" r:id="rId2"/>
    <p:sldId id="257" r:id="rId3"/>
    <p:sldId id="258" r:id="rId4"/>
    <p:sldId id="259" r:id="rId5"/>
    <p:sldId id="260" r:id="rId6"/>
    <p:sldId id="272" r:id="rId7"/>
    <p:sldId id="261" r:id="rId8"/>
    <p:sldId id="273" r:id="rId9"/>
    <p:sldId id="277" r:id="rId10"/>
    <p:sldId id="279" r:id="rId11"/>
    <p:sldId id="280" r:id="rId12"/>
    <p:sldId id="275" r:id="rId13"/>
    <p:sldId id="264" r:id="rId14"/>
    <p:sldId id="274" r:id="rId15"/>
    <p:sldId id="281" r:id="rId16"/>
    <p:sldId id="282" r:id="rId17"/>
    <p:sldId id="283" r:id="rId18"/>
    <p:sldId id="263" r:id="rId19"/>
    <p:sldId id="262" r:id="rId20"/>
    <p:sldId id="265" r:id="rId21"/>
    <p:sldId id="266" r:id="rId22"/>
    <p:sldId id="268" r:id="rId23"/>
    <p:sldId id="270" r:id="rId24"/>
    <p:sldId id="271" r:id="rId25"/>
  </p:sldIdLst>
  <p:sldSz cx="12192000" cy="6858000"/>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10"/>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55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37186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197596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008596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190211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166132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583613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36607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8606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B61BEF0D-F0BB-DE4B-95CE-6DB70DBA9567}" type="datetimeFigureOut">
              <a:rPr lang="en-US" smtClean="0"/>
              <a:pPr/>
              <a:t>10/28/25</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D57F1E4F-1CFF-5643-939E-217C01CDF565}"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258342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82592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02142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281443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36019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75462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23400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870795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400928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847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8F6E-1852-512A-8AA2-C5D2CA8A8BD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881C963-54EB-1FEE-EBD8-EE82077D7C8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708AF5-4D5C-289F-A615-2A2C2BA6E24C}"/>
              </a:ext>
            </a:extLst>
          </p:cNvPr>
          <p:cNvSpPr>
            <a:spLocks noGrp="1"/>
          </p:cNvSpPr>
          <p:nvPr>
            <p:ph type="dt" sz="half" idx="10"/>
          </p:nvPr>
        </p:nvSpPr>
        <p:spPr/>
        <p:txBody>
          <a:bodyPr/>
          <a:lstStyle/>
          <a:p>
            <a:fld id="{21CC90B8-EFFB-8A40-A7F7-3E1176A776D8}" type="datetimeFigureOut">
              <a:rPr lang="en-US" smtClean="0"/>
              <a:t>10/28/25</a:t>
            </a:fld>
            <a:endParaRPr lang="en-US"/>
          </a:p>
        </p:txBody>
      </p:sp>
      <p:sp>
        <p:nvSpPr>
          <p:cNvPr id="5" name="Footer Placeholder 4">
            <a:extLst>
              <a:ext uri="{FF2B5EF4-FFF2-40B4-BE49-F238E27FC236}">
                <a16:creationId xmlns:a16="http://schemas.microsoft.com/office/drawing/2014/main" id="{81DB8322-6B7C-9EB8-7EAD-CB28D005B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52A0B-EBC9-BF22-4EAC-F61EA068D251}"/>
              </a:ext>
            </a:extLst>
          </p:cNvPr>
          <p:cNvSpPr>
            <a:spLocks noGrp="1"/>
          </p:cNvSpPr>
          <p:nvPr>
            <p:ph type="sldNum" sz="quarter" idx="12"/>
          </p:nvPr>
        </p:nvSpPr>
        <p:spPr/>
        <p:txBody>
          <a:bodyPr/>
          <a:lstStyle/>
          <a:p>
            <a:fld id="{39999880-4CEA-6A40-8AA7-2263B993552C}" type="slidenum">
              <a:rPr lang="en-US" smtClean="0"/>
              <a:t>‹#›</a:t>
            </a:fld>
            <a:endParaRPr lang="en-US"/>
          </a:p>
        </p:txBody>
      </p:sp>
    </p:spTree>
    <p:extLst>
      <p:ext uri="{BB962C8B-B14F-4D97-AF65-F5344CB8AC3E}">
        <p14:creationId xmlns:p14="http://schemas.microsoft.com/office/powerpoint/2010/main" val="213449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282010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637800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69655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04566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05435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43620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264386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80926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B61BEF0D-F0BB-DE4B-95CE-6DB70DBA9567}" type="datetimeFigureOut">
              <a:rPr lang="en-US" smtClean="0"/>
              <a:pPr/>
              <a:t>10/28/25</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202389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72.JPG"/><Relationship Id="rId7" Type="http://schemas.microsoft.com/office/2007/relationships/hdphoto" Target="../media/hdphoto2.wdp"/><Relationship Id="rId2" Type="http://schemas.openxmlformats.org/officeDocument/2006/relationships/image" Target="../media/image71.emf"/><Relationship Id="rId1" Type="http://schemas.openxmlformats.org/officeDocument/2006/relationships/slideLayout" Target="../slideLayouts/slideLayout19.xml"/><Relationship Id="rId6" Type="http://schemas.openxmlformats.org/officeDocument/2006/relationships/image" Target="../media/image74.png"/><Relationship Id="rId5" Type="http://schemas.microsoft.com/office/2007/relationships/hdphoto" Target="../media/hdphoto1.wdp"/><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3.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8.png"/><Relationship Id="rId11" Type="http://schemas.openxmlformats.org/officeDocument/2006/relationships/image" Target="../media/image21.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61.png"/><Relationship Id="rId3" Type="http://schemas.openxmlformats.org/officeDocument/2006/relationships/image" Target="../media/image13.png"/><Relationship Id="rId7" Type="http://schemas.openxmlformats.org/officeDocument/2006/relationships/image" Target="../media/image76.png"/><Relationship Id="rId12"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75.png"/><Relationship Id="rId11" Type="http://schemas.openxmlformats.org/officeDocument/2006/relationships/image" Target="../media/image59.png"/><Relationship Id="rId5" Type="http://schemas.openxmlformats.org/officeDocument/2006/relationships/image" Target="../media/image21.png"/><Relationship Id="rId10" Type="http://schemas.openxmlformats.org/officeDocument/2006/relationships/image" Target="../media/image58.png"/><Relationship Id="rId4" Type="http://schemas.openxmlformats.org/officeDocument/2006/relationships/image" Target="../media/image14.png"/><Relationship Id="rId9" Type="http://schemas.openxmlformats.org/officeDocument/2006/relationships/image" Target="../media/image57.png"/><Relationship Id="rId14"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1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80.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11.xml"/><Relationship Id="rId16" Type="http://schemas.openxmlformats.org/officeDocument/2006/relationships/image" Target="../media/image88.png"/><Relationship Id="rId20" Type="http://schemas.openxmlformats.org/officeDocument/2006/relationships/image" Target="../media/image91.png"/><Relationship Id="rId1" Type="http://schemas.openxmlformats.org/officeDocument/2006/relationships/slideLayout" Target="../slideLayouts/slideLayout18.xml"/><Relationship Id="rId6" Type="http://schemas.openxmlformats.org/officeDocument/2006/relationships/image" Target="../media/image79.png"/><Relationship Id="rId11" Type="http://schemas.openxmlformats.org/officeDocument/2006/relationships/image" Target="../media/image44.png"/><Relationship Id="rId5" Type="http://schemas.openxmlformats.org/officeDocument/2006/relationships/image" Target="../media/image78.png"/><Relationship Id="rId15" Type="http://schemas.openxmlformats.org/officeDocument/2006/relationships/image" Target="../media/image87.png"/><Relationship Id="rId10" Type="http://schemas.openxmlformats.org/officeDocument/2006/relationships/image" Target="../media/image83.png"/><Relationship Id="rId19" Type="http://schemas.openxmlformats.org/officeDocument/2006/relationships/image" Target="../media/image90.png"/><Relationship Id="rId4" Type="http://schemas.openxmlformats.org/officeDocument/2006/relationships/image" Target="../media/image14.png"/><Relationship Id="rId9" Type="http://schemas.openxmlformats.org/officeDocument/2006/relationships/image" Target="../media/image82.png"/><Relationship Id="rId14" Type="http://schemas.openxmlformats.org/officeDocument/2006/relationships/image" Target="../media/image86.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1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80.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12.xml"/><Relationship Id="rId16" Type="http://schemas.openxmlformats.org/officeDocument/2006/relationships/image" Target="../media/image88.png"/><Relationship Id="rId20" Type="http://schemas.openxmlformats.org/officeDocument/2006/relationships/image" Target="../media/image93.png"/><Relationship Id="rId1" Type="http://schemas.openxmlformats.org/officeDocument/2006/relationships/slideLayout" Target="../slideLayouts/slideLayout18.xml"/><Relationship Id="rId6" Type="http://schemas.openxmlformats.org/officeDocument/2006/relationships/image" Target="../media/image79.png"/><Relationship Id="rId11" Type="http://schemas.openxmlformats.org/officeDocument/2006/relationships/image" Target="../media/image44.png"/><Relationship Id="rId5" Type="http://schemas.openxmlformats.org/officeDocument/2006/relationships/image" Target="../media/image78.png"/><Relationship Id="rId15" Type="http://schemas.openxmlformats.org/officeDocument/2006/relationships/image" Target="../media/image87.pn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14.png"/><Relationship Id="rId9" Type="http://schemas.openxmlformats.org/officeDocument/2006/relationships/image" Target="../media/image82.png"/><Relationship Id="rId14" Type="http://schemas.openxmlformats.org/officeDocument/2006/relationships/image" Target="../media/image86.png"/></Relationships>
</file>

<file path=ppt/slides/_rels/slide1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2.png"/><Relationship Id="rId18" Type="http://schemas.openxmlformats.org/officeDocument/2006/relationships/image" Target="../media/image86.png"/><Relationship Id="rId3" Type="http://schemas.openxmlformats.org/officeDocument/2006/relationships/image" Target="../media/image13.png"/><Relationship Id="rId21" Type="http://schemas.openxmlformats.org/officeDocument/2006/relationships/image" Target="../media/image89.png"/><Relationship Id="rId7" Type="http://schemas.openxmlformats.org/officeDocument/2006/relationships/image" Target="../media/image80.png"/><Relationship Id="rId12" Type="http://schemas.openxmlformats.org/officeDocument/2006/relationships/image" Target="../media/image81.png"/><Relationship Id="rId17" Type="http://schemas.openxmlformats.org/officeDocument/2006/relationships/image" Target="../media/image85.png"/><Relationship Id="rId25" Type="http://schemas.openxmlformats.org/officeDocument/2006/relationships/image" Target="../media/image99.png"/><Relationship Id="rId2" Type="http://schemas.openxmlformats.org/officeDocument/2006/relationships/notesSlide" Target="../notesSlides/notesSlide13.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18.xml"/><Relationship Id="rId6" Type="http://schemas.openxmlformats.org/officeDocument/2006/relationships/image" Target="../media/image79.png"/><Relationship Id="rId11" Type="http://schemas.openxmlformats.org/officeDocument/2006/relationships/image" Target="../media/image97.png"/><Relationship Id="rId24" Type="http://schemas.openxmlformats.org/officeDocument/2006/relationships/image" Target="../media/image98.png"/><Relationship Id="rId5" Type="http://schemas.openxmlformats.org/officeDocument/2006/relationships/image" Target="../media/image78.png"/><Relationship Id="rId15" Type="http://schemas.openxmlformats.org/officeDocument/2006/relationships/image" Target="../media/image44.png"/><Relationship Id="rId23" Type="http://schemas.openxmlformats.org/officeDocument/2006/relationships/image" Target="../media/image92.png"/><Relationship Id="rId10" Type="http://schemas.openxmlformats.org/officeDocument/2006/relationships/image" Target="../media/image96.png"/><Relationship Id="rId19" Type="http://schemas.openxmlformats.org/officeDocument/2006/relationships/image" Target="../media/image87.png"/><Relationship Id="rId4" Type="http://schemas.openxmlformats.org/officeDocument/2006/relationships/image" Target="../media/image14.png"/><Relationship Id="rId9" Type="http://schemas.openxmlformats.org/officeDocument/2006/relationships/image" Target="../media/image95.png"/><Relationship Id="rId14" Type="http://schemas.openxmlformats.org/officeDocument/2006/relationships/image" Target="../media/image83.png"/><Relationship Id="rId22"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1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80.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14.xml"/><Relationship Id="rId16" Type="http://schemas.openxmlformats.org/officeDocument/2006/relationships/image" Target="../media/image88.png"/><Relationship Id="rId20" Type="http://schemas.openxmlformats.org/officeDocument/2006/relationships/image" Target="../media/image101.png"/><Relationship Id="rId1" Type="http://schemas.openxmlformats.org/officeDocument/2006/relationships/slideLayout" Target="../slideLayouts/slideLayout18.xml"/><Relationship Id="rId6" Type="http://schemas.openxmlformats.org/officeDocument/2006/relationships/image" Target="../media/image79.png"/><Relationship Id="rId11" Type="http://schemas.openxmlformats.org/officeDocument/2006/relationships/image" Target="../media/image44.png"/><Relationship Id="rId5" Type="http://schemas.openxmlformats.org/officeDocument/2006/relationships/image" Target="../media/image78.png"/><Relationship Id="rId15" Type="http://schemas.openxmlformats.org/officeDocument/2006/relationships/image" Target="../media/image87.png"/><Relationship Id="rId10" Type="http://schemas.openxmlformats.org/officeDocument/2006/relationships/image" Target="../media/image83.png"/><Relationship Id="rId19" Type="http://schemas.openxmlformats.org/officeDocument/2006/relationships/image" Target="../media/image100.png"/><Relationship Id="rId4" Type="http://schemas.openxmlformats.org/officeDocument/2006/relationships/image" Target="../media/image14.png"/><Relationship Id="rId9" Type="http://schemas.openxmlformats.org/officeDocument/2006/relationships/image" Target="../media/image82.png"/><Relationship Id="rId14"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1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80.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15.xml"/><Relationship Id="rId16" Type="http://schemas.openxmlformats.org/officeDocument/2006/relationships/image" Target="../media/image88.png"/><Relationship Id="rId20" Type="http://schemas.openxmlformats.org/officeDocument/2006/relationships/image" Target="../media/image103.png"/><Relationship Id="rId1" Type="http://schemas.openxmlformats.org/officeDocument/2006/relationships/slideLayout" Target="../slideLayouts/slideLayout18.xml"/><Relationship Id="rId6" Type="http://schemas.openxmlformats.org/officeDocument/2006/relationships/image" Target="../media/image79.png"/><Relationship Id="rId11" Type="http://schemas.openxmlformats.org/officeDocument/2006/relationships/image" Target="../media/image44.png"/><Relationship Id="rId5" Type="http://schemas.openxmlformats.org/officeDocument/2006/relationships/image" Target="../media/image78.png"/><Relationship Id="rId15" Type="http://schemas.openxmlformats.org/officeDocument/2006/relationships/image" Target="../media/image87.png"/><Relationship Id="rId10" Type="http://schemas.openxmlformats.org/officeDocument/2006/relationships/image" Target="../media/image83.png"/><Relationship Id="rId19" Type="http://schemas.openxmlformats.org/officeDocument/2006/relationships/image" Target="../media/image102.png"/><Relationship Id="rId4" Type="http://schemas.openxmlformats.org/officeDocument/2006/relationships/image" Target="../media/image14.png"/><Relationship Id="rId9" Type="http://schemas.openxmlformats.org/officeDocument/2006/relationships/image" Target="../media/image82.png"/><Relationship Id="rId14"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6.png"/><Relationship Id="rId3" Type="http://schemas.openxmlformats.org/officeDocument/2006/relationships/image" Target="../media/image13.png"/><Relationship Id="rId7" Type="http://schemas.openxmlformats.org/officeDocument/2006/relationships/image" Target="../media/image105.png"/><Relationship Id="rId12"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04.png"/><Relationship Id="rId11" Type="http://schemas.openxmlformats.org/officeDocument/2006/relationships/image" Target="../media/image64.png"/><Relationship Id="rId5" Type="http://schemas.openxmlformats.org/officeDocument/2006/relationships/image" Target="../media/image75.png"/><Relationship Id="rId10" Type="http://schemas.openxmlformats.org/officeDocument/2006/relationships/image" Target="../media/image63.png"/><Relationship Id="rId4" Type="http://schemas.openxmlformats.org/officeDocument/2006/relationships/image" Target="../media/image14.png"/><Relationship Id="rId9" Type="http://schemas.openxmlformats.org/officeDocument/2006/relationships/image" Target="../media/image57.png"/><Relationship Id="rId1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06.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notesSlide" Target="../notesSlides/notesSlide17.xml"/><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18.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78.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4.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3.png"/><Relationship Id="rId7"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29.png"/><Relationship Id="rId11" Type="http://schemas.openxmlformats.org/officeDocument/2006/relationships/image" Target="../media/image21.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4.png"/><Relationship Id="rId9" Type="http://schemas.openxmlformats.org/officeDocument/2006/relationships/image" Target="../media/image132.png"/></Relationships>
</file>

<file path=ppt/slides/_rels/slide21.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44.png"/><Relationship Id="rId3" Type="http://schemas.openxmlformats.org/officeDocument/2006/relationships/image" Target="../media/image13.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19.xml"/><Relationship Id="rId16" Type="http://schemas.openxmlformats.org/officeDocument/2006/relationships/image" Target="../media/image144.png"/><Relationship Id="rId20"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139.png"/><Relationship Id="rId5" Type="http://schemas.openxmlformats.org/officeDocument/2006/relationships/image" Target="../media/image134.png"/><Relationship Id="rId15" Type="http://schemas.openxmlformats.org/officeDocument/2006/relationships/image" Target="../media/image143.png"/><Relationship Id="rId10" Type="http://schemas.openxmlformats.org/officeDocument/2006/relationships/image" Target="../media/image138.png"/><Relationship Id="rId19" Type="http://schemas.openxmlformats.org/officeDocument/2006/relationships/image" Target="../media/image146.png"/><Relationship Id="rId4" Type="http://schemas.openxmlformats.org/officeDocument/2006/relationships/image" Target="../media/image14.png"/><Relationship Id="rId9" Type="http://schemas.openxmlformats.org/officeDocument/2006/relationships/image" Target="../media/image137.png"/><Relationship Id="rId14" Type="http://schemas.openxmlformats.org/officeDocument/2006/relationships/image" Target="../media/image142.png"/></Relationships>
</file>

<file path=ppt/slides/_rels/slide2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4.png"/><Relationship Id="rId18" Type="http://schemas.openxmlformats.org/officeDocument/2006/relationships/image" Target="../media/image159.png"/><Relationship Id="rId3" Type="http://schemas.openxmlformats.org/officeDocument/2006/relationships/image" Target="../media/image13.png"/><Relationship Id="rId21" Type="http://schemas.openxmlformats.org/officeDocument/2006/relationships/image" Target="../media/image162.png"/><Relationship Id="rId7" Type="http://schemas.openxmlformats.org/officeDocument/2006/relationships/image" Target="../media/image149.png"/><Relationship Id="rId12" Type="http://schemas.openxmlformats.org/officeDocument/2006/relationships/image" Target="../media/image153.png"/><Relationship Id="rId17" Type="http://schemas.openxmlformats.org/officeDocument/2006/relationships/image" Target="../media/image158.png"/><Relationship Id="rId2" Type="http://schemas.openxmlformats.org/officeDocument/2006/relationships/notesSlide" Target="../notesSlides/notesSlide20.xml"/><Relationship Id="rId16" Type="http://schemas.openxmlformats.org/officeDocument/2006/relationships/image" Target="../media/image157.png"/><Relationship Id="rId20" Type="http://schemas.openxmlformats.org/officeDocument/2006/relationships/image" Target="../media/image161.png"/><Relationship Id="rId1" Type="http://schemas.openxmlformats.org/officeDocument/2006/relationships/slideLayout" Target="../slideLayouts/slideLayout18.xml"/><Relationship Id="rId6" Type="http://schemas.openxmlformats.org/officeDocument/2006/relationships/image" Target="../media/image148.png"/><Relationship Id="rId11" Type="http://schemas.openxmlformats.org/officeDocument/2006/relationships/image" Target="../media/image152.png"/><Relationship Id="rId5" Type="http://schemas.openxmlformats.org/officeDocument/2006/relationships/image" Target="../media/image147.png"/><Relationship Id="rId15" Type="http://schemas.openxmlformats.org/officeDocument/2006/relationships/image" Target="../media/image156.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14.png"/><Relationship Id="rId9" Type="http://schemas.openxmlformats.org/officeDocument/2006/relationships/image" Target="../media/image77.png"/><Relationship Id="rId14" Type="http://schemas.openxmlformats.org/officeDocument/2006/relationships/image" Target="../media/image155.png"/><Relationship Id="rId22"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3.png"/><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4.png"/><Relationship Id="rId9" Type="http://schemas.openxmlformats.org/officeDocument/2006/relationships/image" Target="../media/image167.png"/><Relationship Id="rId1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3.png"/><Relationship Id="rId7" Type="http://schemas.openxmlformats.org/officeDocument/2006/relationships/image" Target="../media/image174.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173.png"/><Relationship Id="rId5" Type="http://schemas.openxmlformats.org/officeDocument/2006/relationships/image" Target="../media/image172.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176.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3.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14.png"/><Relationship Id="rId9" Type="http://schemas.openxmlformats.org/officeDocument/2006/relationships/image" Target="../media/image26.png"/><Relationship Id="rId14"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image" Target="../media/image13.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0.png"/><Relationship Id="rId2" Type="http://schemas.openxmlformats.org/officeDocument/2006/relationships/notesSlide" Target="../notesSlides/notesSlide5.xml"/><Relationship Id="rId16" Type="http://schemas.openxmlformats.org/officeDocument/2006/relationships/image" Target="../media/image49.png"/><Relationship Id="rId1" Type="http://schemas.openxmlformats.org/officeDocument/2006/relationships/slideLayout" Target="../slideLayouts/slideLayout1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21.png"/><Relationship Id="rId10" Type="http://schemas.openxmlformats.org/officeDocument/2006/relationships/image" Target="../media/image44.png"/><Relationship Id="rId19" Type="http://schemas.openxmlformats.org/officeDocument/2006/relationships/image" Target="../media/image52.png"/><Relationship Id="rId4" Type="http://schemas.openxmlformats.org/officeDocument/2006/relationships/image" Target="../media/image14.png"/><Relationship Id="rId9" Type="http://schemas.openxmlformats.org/officeDocument/2006/relationships/image" Target="../media/image43.png"/><Relationship Id="rId1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41.png"/><Relationship Id="rId11" Type="http://schemas.openxmlformats.org/officeDocument/2006/relationships/image" Target="../media/image55.png"/><Relationship Id="rId5" Type="http://schemas.openxmlformats.org/officeDocument/2006/relationships/image" Target="../media/image40.png"/><Relationship Id="rId10"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13.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6.xml"/><Relationship Id="rId16"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61.png"/><Relationship Id="rId14" Type="http://schemas.openxmlformats.org/officeDocument/2006/relationships/image" Target="../media/image66.png"/></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3.png"/><Relationship Id="rId7" Type="http://schemas.openxmlformats.org/officeDocument/2006/relationships/image" Target="../media/image59.png"/><Relationship Id="rId12"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58.png"/><Relationship Id="rId11" Type="http://schemas.openxmlformats.org/officeDocument/2006/relationships/image" Target="../media/image21.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61.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0.png"/><Relationship Id="rId3" Type="http://schemas.openxmlformats.org/officeDocument/2006/relationships/image" Target="../media/image13.png"/><Relationship Id="rId7" Type="http://schemas.openxmlformats.org/officeDocument/2006/relationships/image" Target="../media/image59.png"/><Relationship Id="rId12"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8.png"/><Relationship Id="rId11" Type="http://schemas.openxmlformats.org/officeDocument/2006/relationships/image" Target="../media/image21.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6" name="Picture 25" descr="A group of people standing together&#10;&#10;AI-generated content may be incorrect.">
            <a:extLst>
              <a:ext uri="{FF2B5EF4-FFF2-40B4-BE49-F238E27FC236}">
                <a16:creationId xmlns:a16="http://schemas.microsoft.com/office/drawing/2014/main" id="{D5A55F15-950F-0E72-F399-DC8587E86BAC}"/>
              </a:ext>
            </a:extLst>
          </p:cNvPr>
          <p:cNvPicPr>
            <a:picLocks noChangeAspect="1"/>
          </p:cNvPicPr>
          <p:nvPr/>
        </p:nvPicPr>
        <p:blipFill>
          <a:blip r:embed="rId3"/>
          <a:stretch>
            <a:fillRect/>
          </a:stretch>
        </p:blipFill>
        <p:spPr>
          <a:xfrm>
            <a:off x="266719" y="1105576"/>
            <a:ext cx="2766101" cy="2075774"/>
          </a:xfrm>
          <a:prstGeom prst="round2DiagRect">
            <a:avLst>
              <a:gd name="adj1" fmla="val 16667"/>
              <a:gd name="adj2" fmla="val 0"/>
            </a:avLst>
          </a:prstGeom>
          <a:ln w="88900" cap="sq">
            <a:noFill/>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3" name="Image 1" descr="preencoded.png"/>
          <p:cNvPicPr>
            <a:picLocks noChangeAspect="1"/>
          </p:cNvPicPr>
          <p:nvPr/>
        </p:nvPicPr>
        <p:blipFill>
          <a:blip r:embed="rId4"/>
          <a:stretch>
            <a:fillRect/>
          </a:stretch>
        </p:blipFill>
        <p:spPr>
          <a:xfrm>
            <a:off x="2734568" y="3295650"/>
            <a:ext cx="1219200" cy="1219200"/>
          </a:xfrm>
          <a:prstGeom prst="rect">
            <a:avLst/>
          </a:prstGeom>
        </p:spPr>
      </p:pic>
      <p:pic>
        <p:nvPicPr>
          <p:cNvPr id="4" name="Image 2" descr="preencoded.png"/>
          <p:cNvPicPr>
            <a:picLocks noChangeAspect="1"/>
          </p:cNvPicPr>
          <p:nvPr/>
        </p:nvPicPr>
        <p:blipFill>
          <a:blip r:embed="rId5"/>
          <a:stretch>
            <a:fillRect/>
          </a:stretch>
        </p:blipFill>
        <p:spPr>
          <a:xfrm>
            <a:off x="3215580" y="3714750"/>
            <a:ext cx="257175" cy="381000"/>
          </a:xfrm>
          <a:prstGeom prst="rect">
            <a:avLst/>
          </a:prstGeom>
        </p:spPr>
      </p:pic>
      <p:pic>
        <p:nvPicPr>
          <p:cNvPr id="5" name="Image 3" descr="preencoded.png"/>
          <p:cNvPicPr>
            <a:picLocks noChangeAspect="1"/>
          </p:cNvPicPr>
          <p:nvPr/>
        </p:nvPicPr>
        <p:blipFill>
          <a:blip r:embed="rId6"/>
          <a:stretch>
            <a:fillRect/>
          </a:stretch>
        </p:blipFill>
        <p:spPr>
          <a:xfrm>
            <a:off x="5762886" y="3666259"/>
            <a:ext cx="342900" cy="381000"/>
          </a:xfrm>
          <a:prstGeom prst="rect">
            <a:avLst/>
          </a:prstGeom>
        </p:spPr>
      </p:pic>
      <p:pic>
        <p:nvPicPr>
          <p:cNvPr id="6" name="Image 4" descr="preencoded.png"/>
          <p:cNvPicPr>
            <a:picLocks noChangeAspect="1"/>
          </p:cNvPicPr>
          <p:nvPr/>
        </p:nvPicPr>
        <p:blipFill>
          <a:blip r:embed="rId7"/>
          <a:stretch>
            <a:fillRect/>
          </a:stretch>
        </p:blipFill>
        <p:spPr>
          <a:xfrm>
            <a:off x="6492553" y="3638550"/>
            <a:ext cx="1298823" cy="381000"/>
          </a:xfrm>
          <a:prstGeom prst="rect">
            <a:avLst/>
          </a:prstGeom>
        </p:spPr>
      </p:pic>
      <p:pic>
        <p:nvPicPr>
          <p:cNvPr id="7" name="Image 5" descr="preencoded.png"/>
          <p:cNvPicPr>
            <a:picLocks noChangeAspect="1"/>
          </p:cNvPicPr>
          <p:nvPr/>
        </p:nvPicPr>
        <p:blipFill>
          <a:blip r:embed="rId8"/>
          <a:stretch>
            <a:fillRect/>
          </a:stretch>
        </p:blipFill>
        <p:spPr>
          <a:xfrm>
            <a:off x="8212187" y="3486150"/>
            <a:ext cx="1219200" cy="1219200"/>
          </a:xfrm>
          <a:prstGeom prst="rect">
            <a:avLst/>
          </a:prstGeom>
        </p:spPr>
      </p:pic>
      <p:pic>
        <p:nvPicPr>
          <p:cNvPr id="8" name="Image 6" descr="preencoded.png"/>
          <p:cNvPicPr>
            <a:picLocks noChangeAspect="1"/>
          </p:cNvPicPr>
          <p:nvPr/>
        </p:nvPicPr>
        <p:blipFill>
          <a:blip r:embed="rId9"/>
          <a:stretch>
            <a:fillRect/>
          </a:stretch>
        </p:blipFill>
        <p:spPr>
          <a:xfrm>
            <a:off x="8669387" y="3905250"/>
            <a:ext cx="304800" cy="381000"/>
          </a:xfrm>
          <a:prstGeom prst="rect">
            <a:avLst/>
          </a:prstGeom>
        </p:spPr>
      </p:pic>
      <p:pic>
        <p:nvPicPr>
          <p:cNvPr id="9" name="Image 7" descr="preencoded.png"/>
          <p:cNvPicPr>
            <a:picLocks noChangeAspect="1"/>
          </p:cNvPicPr>
          <p:nvPr/>
        </p:nvPicPr>
        <p:blipFill>
          <a:blip r:embed="rId10"/>
          <a:stretch>
            <a:fillRect/>
          </a:stretch>
        </p:blipFill>
        <p:spPr>
          <a:xfrm>
            <a:off x="2791420" y="6057900"/>
            <a:ext cx="152400" cy="152400"/>
          </a:xfrm>
          <a:prstGeom prst="rect">
            <a:avLst/>
          </a:prstGeom>
        </p:spPr>
      </p:pic>
      <p:pic>
        <p:nvPicPr>
          <p:cNvPr id="10" name="Image 8" descr="preencoded.png"/>
          <p:cNvPicPr>
            <a:picLocks noChangeAspect="1"/>
          </p:cNvPicPr>
          <p:nvPr/>
        </p:nvPicPr>
        <p:blipFill>
          <a:blip r:embed="rId10"/>
          <a:stretch>
            <a:fillRect/>
          </a:stretch>
        </p:blipFill>
        <p:spPr>
          <a:xfrm>
            <a:off x="4577804" y="6057900"/>
            <a:ext cx="152400" cy="152400"/>
          </a:xfrm>
          <a:prstGeom prst="rect">
            <a:avLst/>
          </a:prstGeom>
        </p:spPr>
      </p:pic>
      <p:pic>
        <p:nvPicPr>
          <p:cNvPr id="11" name="Image 9" descr="preencoded.png"/>
          <p:cNvPicPr>
            <a:picLocks noChangeAspect="1"/>
          </p:cNvPicPr>
          <p:nvPr/>
        </p:nvPicPr>
        <p:blipFill>
          <a:blip r:embed="rId10"/>
          <a:stretch>
            <a:fillRect/>
          </a:stretch>
        </p:blipFill>
        <p:spPr>
          <a:xfrm>
            <a:off x="5943898" y="6057900"/>
            <a:ext cx="152400" cy="152400"/>
          </a:xfrm>
          <a:prstGeom prst="rect">
            <a:avLst/>
          </a:prstGeom>
        </p:spPr>
      </p:pic>
      <p:pic>
        <p:nvPicPr>
          <p:cNvPr id="12" name="Image 10" descr="preencoded.png"/>
          <p:cNvPicPr>
            <a:picLocks noChangeAspect="1"/>
          </p:cNvPicPr>
          <p:nvPr/>
        </p:nvPicPr>
        <p:blipFill>
          <a:blip r:embed="rId10"/>
          <a:stretch>
            <a:fillRect/>
          </a:stretch>
        </p:blipFill>
        <p:spPr>
          <a:xfrm>
            <a:off x="7967960" y="6057900"/>
            <a:ext cx="152400" cy="152400"/>
          </a:xfrm>
          <a:prstGeom prst="rect">
            <a:avLst/>
          </a:prstGeom>
        </p:spPr>
      </p:pic>
      <p:sp>
        <p:nvSpPr>
          <p:cNvPr id="13" name="Text 0"/>
          <p:cNvSpPr/>
          <p:nvPr/>
        </p:nvSpPr>
        <p:spPr>
          <a:xfrm>
            <a:off x="-487680" y="609600"/>
            <a:ext cx="13167360" cy="457200"/>
          </a:xfrm>
          <a:prstGeom prst="rect">
            <a:avLst/>
          </a:prstGeom>
          <a:noFill/>
          <a:ln/>
        </p:spPr>
        <p:txBody>
          <a:bodyPr vert="horz" wrap="square" lIns="0" tIns="0" rIns="0" bIns="0" rtlCol="0" anchor="t"/>
          <a:lstStyle/>
          <a:p>
            <a:pPr marL="0" indent="0" algn="ctr">
              <a:lnSpc>
                <a:spcPts val="3600"/>
              </a:lnSpc>
              <a:buNone/>
            </a:pPr>
            <a:r>
              <a:rPr lang="en-US" sz="3600" b="1" dirty="0">
                <a:solidFill>
                  <a:srgbClr val="0F766E"/>
                </a:solidFill>
                <a:latin typeface="ui-sans-serif" pitchFamily="34" charset="0"/>
                <a:ea typeface="ui-sans-serif" pitchFamily="34" charset="-122"/>
                <a:cs typeface="ui-sans-serif" pitchFamily="34" charset="-120"/>
              </a:rPr>
              <a:t>Welcome to team Khichuri’s presentation</a:t>
            </a:r>
            <a:endParaRPr lang="en-US" sz="3600" dirty="0"/>
          </a:p>
        </p:txBody>
      </p:sp>
      <p:sp>
        <p:nvSpPr>
          <p:cNvPr id="14" name="Text 1"/>
          <p:cNvSpPr/>
          <p:nvPr/>
        </p:nvSpPr>
        <p:spPr>
          <a:xfrm>
            <a:off x="609600" y="1219200"/>
            <a:ext cx="10972800" cy="342900"/>
          </a:xfrm>
          <a:prstGeom prst="rect">
            <a:avLst/>
          </a:prstGeom>
          <a:noFill/>
          <a:ln/>
        </p:spPr>
        <p:txBody>
          <a:bodyPr vert="horz" wrap="square" lIns="0" tIns="0" rIns="0" bIns="0" rtlCol="0" anchor="t"/>
          <a:lstStyle/>
          <a:p>
            <a:pPr marL="0" indent="0" algn="ctr">
              <a:lnSpc>
                <a:spcPts val="2700"/>
              </a:lnSpc>
              <a:buNone/>
            </a:pPr>
            <a:r>
              <a:rPr lang="en-US" sz="2250" b="1" dirty="0">
                <a:solidFill>
                  <a:srgbClr val="374151"/>
                </a:solidFill>
                <a:latin typeface="ui-sans-serif" pitchFamily="34" charset="0"/>
                <a:ea typeface="ui-sans-serif" pitchFamily="34" charset="-122"/>
                <a:cs typeface="ui-sans-serif" pitchFamily="34" charset="-120"/>
              </a:rPr>
              <a:t>Project 2 Conversion</a:t>
            </a:r>
            <a:endParaRPr lang="en-US" sz="2250" dirty="0"/>
          </a:p>
        </p:txBody>
      </p:sp>
      <p:sp>
        <p:nvSpPr>
          <p:cNvPr id="15" name="Text 2"/>
          <p:cNvSpPr/>
          <p:nvPr/>
        </p:nvSpPr>
        <p:spPr>
          <a:xfrm>
            <a:off x="-487680" y="1714500"/>
            <a:ext cx="1316736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4B5563"/>
                </a:solidFill>
                <a:latin typeface="ui-sans-serif" pitchFamily="34" charset="0"/>
                <a:ea typeface="ui-sans-serif" pitchFamily="34" charset="-122"/>
                <a:cs typeface="ui-sans-serif" pitchFamily="34" charset="-120"/>
              </a:rPr>
              <a:t>Converting Project 1 to a Dynamic PHP/MySQL Site</a:t>
            </a:r>
            <a:endParaRPr lang="en-US" sz="1500" dirty="0"/>
          </a:p>
        </p:txBody>
      </p:sp>
      <p:sp>
        <p:nvSpPr>
          <p:cNvPr id="16" name="Text 3"/>
          <p:cNvSpPr/>
          <p:nvPr/>
        </p:nvSpPr>
        <p:spPr>
          <a:xfrm>
            <a:off x="3032820" y="3048000"/>
            <a:ext cx="1204436"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Static Site</a:t>
            </a:r>
            <a:endParaRPr lang="en-US" sz="1350" dirty="0"/>
          </a:p>
        </p:txBody>
      </p:sp>
      <p:sp>
        <p:nvSpPr>
          <p:cNvPr id="17" name="Text 4"/>
          <p:cNvSpPr/>
          <p:nvPr/>
        </p:nvSpPr>
        <p:spPr>
          <a:xfrm>
            <a:off x="6690866" y="3714750"/>
            <a:ext cx="1192828" cy="180975"/>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PHP/MySQL</a:t>
            </a:r>
            <a:endParaRPr lang="en-US" sz="1200" dirty="0"/>
          </a:p>
        </p:txBody>
      </p:sp>
      <p:sp>
        <p:nvSpPr>
          <p:cNvPr id="18" name="Text 5"/>
          <p:cNvSpPr/>
          <p:nvPr/>
        </p:nvSpPr>
        <p:spPr>
          <a:xfrm>
            <a:off x="7995791" y="3048000"/>
            <a:ext cx="1525369"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Dynamic Site</a:t>
            </a:r>
            <a:endParaRPr lang="en-US" sz="1350" dirty="0"/>
          </a:p>
        </p:txBody>
      </p:sp>
      <p:sp>
        <p:nvSpPr>
          <p:cNvPr id="19" name="Text 6"/>
          <p:cNvSpPr/>
          <p:nvPr/>
        </p:nvSpPr>
        <p:spPr>
          <a:xfrm>
            <a:off x="609600" y="5676900"/>
            <a:ext cx="1097280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74151"/>
                </a:solidFill>
                <a:latin typeface="ui-sans-serif" pitchFamily="34" charset="0"/>
                <a:ea typeface="ui-sans-serif" pitchFamily="34" charset="-122"/>
                <a:cs typeface="ui-sans-serif" pitchFamily="34" charset="-120"/>
              </a:rPr>
              <a:t>Team Members:</a:t>
            </a:r>
            <a:endParaRPr lang="en-US" sz="1350" dirty="0"/>
          </a:p>
        </p:txBody>
      </p:sp>
      <p:sp>
        <p:nvSpPr>
          <p:cNvPr id="20" name="Text 7"/>
          <p:cNvSpPr/>
          <p:nvPr/>
        </p:nvSpPr>
        <p:spPr>
          <a:xfrm>
            <a:off x="3020020" y="6019800"/>
            <a:ext cx="1503581"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Ali Jawid Behzad</a:t>
            </a:r>
            <a:endParaRPr lang="en-US" sz="1200" dirty="0"/>
          </a:p>
        </p:txBody>
      </p:sp>
      <p:sp>
        <p:nvSpPr>
          <p:cNvPr id="21" name="Text 8"/>
          <p:cNvSpPr/>
          <p:nvPr/>
        </p:nvSpPr>
        <p:spPr>
          <a:xfrm>
            <a:off x="4806404" y="6019800"/>
            <a:ext cx="999232"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Yitian Yuan</a:t>
            </a:r>
            <a:endParaRPr lang="en-US" sz="1200" dirty="0"/>
          </a:p>
        </p:txBody>
      </p:sp>
      <p:sp>
        <p:nvSpPr>
          <p:cNvPr id="22" name="Text 9"/>
          <p:cNvSpPr/>
          <p:nvPr/>
        </p:nvSpPr>
        <p:spPr>
          <a:xfrm>
            <a:off x="6172498" y="6019800"/>
            <a:ext cx="1788795"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Yousaff Mohammad</a:t>
            </a:r>
            <a:endParaRPr lang="en-US" sz="1200" dirty="0"/>
          </a:p>
        </p:txBody>
      </p:sp>
      <p:sp>
        <p:nvSpPr>
          <p:cNvPr id="23" name="Text 10"/>
          <p:cNvSpPr/>
          <p:nvPr/>
        </p:nvSpPr>
        <p:spPr>
          <a:xfrm>
            <a:off x="8196560" y="6019800"/>
            <a:ext cx="1444823"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Ayon Ahammed</a:t>
            </a:r>
            <a:endParaRPr lang="en-US" sz="1200" dirty="0"/>
          </a:p>
        </p:txBody>
      </p:sp>
      <p:sp>
        <p:nvSpPr>
          <p:cNvPr id="24" name="Text 11"/>
          <p:cNvSpPr/>
          <p:nvPr/>
        </p:nvSpPr>
        <p:spPr>
          <a:xfrm>
            <a:off x="10788075" y="6419850"/>
            <a:ext cx="1403925"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October 27, 2025</a:t>
            </a:r>
            <a:endParaRPr lang="en-US" sz="1050" dirty="0"/>
          </a:p>
        </p:txBody>
      </p:sp>
      <p:pic>
        <p:nvPicPr>
          <p:cNvPr id="27" name="Image 4" descr="preencoded.png">
            <a:extLst>
              <a:ext uri="{FF2B5EF4-FFF2-40B4-BE49-F238E27FC236}">
                <a16:creationId xmlns:a16="http://schemas.microsoft.com/office/drawing/2014/main" id="{341B7BD0-C417-8838-611A-45768815B5C2}"/>
              </a:ext>
            </a:extLst>
          </p:cNvPr>
          <p:cNvPicPr>
            <a:picLocks noChangeAspect="1"/>
          </p:cNvPicPr>
          <p:nvPr/>
        </p:nvPicPr>
        <p:blipFill>
          <a:blip r:embed="rId7"/>
          <a:stretch>
            <a:fillRect/>
          </a:stretch>
        </p:blipFill>
        <p:spPr>
          <a:xfrm>
            <a:off x="4134743" y="3666259"/>
            <a:ext cx="1298823" cy="381000"/>
          </a:xfrm>
          <a:prstGeom prst="rect">
            <a:avLst/>
          </a:prstGeom>
        </p:spPr>
      </p:pic>
      <p:sp>
        <p:nvSpPr>
          <p:cNvPr id="28" name="Text 4">
            <a:extLst>
              <a:ext uri="{FF2B5EF4-FFF2-40B4-BE49-F238E27FC236}">
                <a16:creationId xmlns:a16="http://schemas.microsoft.com/office/drawing/2014/main" id="{27ECDA31-0061-AF4E-4703-8BB70FEFCD12}"/>
              </a:ext>
            </a:extLst>
          </p:cNvPr>
          <p:cNvSpPr/>
          <p:nvPr/>
        </p:nvSpPr>
        <p:spPr>
          <a:xfrm>
            <a:off x="4421713" y="3722687"/>
            <a:ext cx="1192828" cy="180975"/>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HTML/CSS</a:t>
            </a:r>
            <a:endParaRPr lang="en-US" sz="1200" dirty="0"/>
          </a:p>
        </p:txBody>
      </p:sp>
      <p:pic>
        <p:nvPicPr>
          <p:cNvPr id="30" name="Picture 29" descr="A red and black logo&#10;&#10;AI-generated content may be incorrect.">
            <a:extLst>
              <a:ext uri="{FF2B5EF4-FFF2-40B4-BE49-F238E27FC236}">
                <a16:creationId xmlns:a16="http://schemas.microsoft.com/office/drawing/2014/main" id="{D7CDD2A1-1D7B-0F04-3945-FCC8BEBF69B4}"/>
              </a:ext>
            </a:extLst>
          </p:cNvPr>
          <p:cNvPicPr>
            <a:picLocks noChangeAspect="1"/>
          </p:cNvPicPr>
          <p:nvPr/>
        </p:nvPicPr>
        <p:blipFill>
          <a:blip r:embed="rId11"/>
          <a:stretch>
            <a:fillRect/>
          </a:stretch>
        </p:blipFill>
        <p:spPr>
          <a:xfrm>
            <a:off x="8220669" y="814532"/>
            <a:ext cx="3019249" cy="229114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3520-68D1-91ED-656A-CC971945A95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CD71914-65AA-D96C-86B3-8ED128AD005E}"/>
              </a:ext>
            </a:extLst>
          </p:cNvPr>
          <p:cNvPicPr>
            <a:picLocks noGrp="1" noChangeAspect="1"/>
          </p:cNvPicPr>
          <p:nvPr>
            <p:ph idx="1"/>
          </p:nvPr>
        </p:nvPicPr>
        <p:blipFill>
          <a:blip r:embed="rId2"/>
          <a:stretch>
            <a:fillRect/>
          </a:stretch>
        </p:blipFill>
        <p:spPr>
          <a:xfrm>
            <a:off x="0" y="-3296"/>
            <a:ext cx="5278582" cy="6679023"/>
          </a:xfrm>
        </p:spPr>
      </p:pic>
      <p:pic>
        <p:nvPicPr>
          <p:cNvPr id="7" name="Picture 6" descr="A screenshot of a computer&#10;&#10;Description automatically generated">
            <a:extLst>
              <a:ext uri="{FF2B5EF4-FFF2-40B4-BE49-F238E27FC236}">
                <a16:creationId xmlns:a16="http://schemas.microsoft.com/office/drawing/2014/main" id="{4D8878BC-85B1-7EC4-10C2-517501F434E8}"/>
              </a:ext>
            </a:extLst>
          </p:cNvPr>
          <p:cNvPicPr>
            <a:picLocks noChangeAspect="1"/>
          </p:cNvPicPr>
          <p:nvPr/>
        </p:nvPicPr>
        <p:blipFill>
          <a:blip r:embed="rId3"/>
          <a:stretch>
            <a:fillRect/>
          </a:stretch>
        </p:blipFill>
        <p:spPr>
          <a:xfrm>
            <a:off x="9220593" y="-11313296"/>
            <a:ext cx="2971407" cy="18171296"/>
          </a:xfrm>
          <a:prstGeom prst="rect">
            <a:avLst/>
          </a:prstGeom>
        </p:spPr>
      </p:pic>
      <p:pic>
        <p:nvPicPr>
          <p:cNvPr id="1026" name="Picture 2" descr="Apple MacBook Pro TouchBar 13&quot; 2022 M2 8GB RAM 256GB">
            <a:extLst>
              <a:ext uri="{FF2B5EF4-FFF2-40B4-BE49-F238E27FC236}">
                <a16:creationId xmlns:a16="http://schemas.microsoft.com/office/drawing/2014/main" id="{F0317091-4AD6-6C5D-CBAF-400AD6A04E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4630" r="93056">
                        <a14:foregroundMark x1="62130" y1="78056" x2="37593" y2="78241"/>
                        <a14:foregroundMark x1="37593" y1="78241" x2="18796" y2="72037"/>
                        <a14:foregroundMark x1="18796" y1="72037" x2="31944" y2="57778"/>
                        <a14:foregroundMark x1="31944" y1="57778" x2="33426" y2="57037"/>
                        <a14:foregroundMark x1="9630" y1="70833" x2="8056" y2="72500"/>
                        <a14:foregroundMark x1="7500" y1="70278" x2="17963" y2="70278"/>
                        <a14:foregroundMark x1="4722" y1="72500" x2="4722" y2="72500"/>
                        <a14:foregroundMark x1="8519" y1="71389" x2="6944" y2="70278"/>
                        <a14:foregroundMark x1="10741" y1="71389" x2="7500" y2="69722"/>
                        <a14:foregroundMark x1="50000" y1="18889" x2="89074" y2="22222"/>
                        <a14:foregroundMark x1="89074" y1="22222" x2="93056" y2="60370"/>
                        <a14:foregroundMark x1="93056" y1="60370" x2="90370" y2="70278"/>
                        <a14:foregroundMark x1="9074" y1="73056" x2="28796" y2="74722"/>
                        <a14:foregroundMark x1="28796" y1="74722" x2="47130" y2="82407"/>
                        <a14:foregroundMark x1="47130" y1="82407" x2="66667" y2="82963"/>
                        <a14:foregroundMark x1="66667" y1="82963" x2="47500" y2="82407"/>
                        <a14:foregroundMark x1="47500" y1="82407" x2="64907" y2="84074"/>
                      </a14:backgroundRemoval>
                    </a14:imgEffect>
                  </a14:imgLayer>
                </a14:imgProps>
              </a:ext>
              <a:ext uri="{28A0092B-C50C-407E-A947-70E740481C1C}">
                <a14:useLocalDpi xmlns:a14="http://schemas.microsoft.com/office/drawing/2010/main" val="0"/>
              </a:ext>
            </a:extLst>
          </a:blip>
          <a:srcRect/>
          <a:stretch>
            <a:fillRect/>
          </a:stretch>
        </p:blipFill>
        <p:spPr bwMode="auto">
          <a:xfrm>
            <a:off x="2965927" y="3184438"/>
            <a:ext cx="2868582" cy="28685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new iPad mini is available today - Apple (AU)">
            <a:extLst>
              <a:ext uri="{FF2B5EF4-FFF2-40B4-BE49-F238E27FC236}">
                <a16:creationId xmlns:a16="http://schemas.microsoft.com/office/drawing/2014/main" id="{E6296897-1D88-FF09-B217-3AA6872FC67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11449" y="2223870"/>
            <a:ext cx="2684702" cy="1510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CA81F72F-7B85-EE72-6B69-D505B6251D57}"/>
              </a:ext>
            </a:extLst>
          </p:cNvPr>
          <p:cNvPicPr>
            <a:picLocks noChangeAspect="1"/>
          </p:cNvPicPr>
          <p:nvPr/>
        </p:nvPicPr>
        <p:blipFill>
          <a:blip r:embed="rId3"/>
          <a:stretch>
            <a:fillRect/>
          </a:stretch>
        </p:blipFill>
        <p:spPr>
          <a:xfrm>
            <a:off x="6249186" y="0"/>
            <a:ext cx="2971407" cy="18171296"/>
          </a:xfrm>
          <a:prstGeom prst="rect">
            <a:avLst/>
          </a:prstGeom>
        </p:spPr>
      </p:pic>
    </p:spTree>
    <p:extLst>
      <p:ext uri="{BB962C8B-B14F-4D97-AF65-F5344CB8AC3E}">
        <p14:creationId xmlns:p14="http://schemas.microsoft.com/office/powerpoint/2010/main" val="157509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6670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990600"/>
            <a:ext cx="5638800" cy="4191000"/>
          </a:xfrm>
          <a:prstGeom prst="rect">
            <a:avLst/>
          </a:prstGeom>
        </p:spPr>
      </p:pic>
      <p:pic>
        <p:nvPicPr>
          <p:cNvPr id="5" name="Image 3" descr="preencoded.png"/>
          <p:cNvPicPr>
            <a:picLocks noChangeAspect="1"/>
          </p:cNvPicPr>
          <p:nvPr/>
        </p:nvPicPr>
        <p:blipFill>
          <a:blip r:embed="rId6"/>
          <a:stretch>
            <a:fillRect/>
          </a:stretch>
        </p:blipFill>
        <p:spPr>
          <a:xfrm>
            <a:off x="533400" y="1219200"/>
            <a:ext cx="257175" cy="304800"/>
          </a:xfrm>
          <a:prstGeom prst="rect">
            <a:avLst/>
          </a:prstGeom>
        </p:spPr>
      </p:pic>
      <p:pic>
        <p:nvPicPr>
          <p:cNvPr id="6" name="Image 4" descr="preencoded.png"/>
          <p:cNvPicPr>
            <a:picLocks noChangeAspect="1"/>
          </p:cNvPicPr>
          <p:nvPr/>
        </p:nvPicPr>
        <p:blipFill>
          <a:blip r:embed="rId7"/>
          <a:stretch>
            <a:fillRect/>
          </a:stretch>
        </p:blipFill>
        <p:spPr>
          <a:xfrm>
            <a:off x="533400" y="1676400"/>
            <a:ext cx="238125" cy="266700"/>
          </a:xfrm>
          <a:prstGeom prst="rect">
            <a:avLst/>
          </a:prstGeom>
        </p:spPr>
      </p:pic>
      <p:pic>
        <p:nvPicPr>
          <p:cNvPr id="7" name="Image 5" descr="preencoded.png"/>
          <p:cNvPicPr>
            <a:picLocks noChangeAspect="1"/>
          </p:cNvPicPr>
          <p:nvPr/>
        </p:nvPicPr>
        <p:blipFill>
          <a:blip r:embed="rId8"/>
          <a:stretch>
            <a:fillRect/>
          </a:stretch>
        </p:blipFill>
        <p:spPr>
          <a:xfrm>
            <a:off x="533400" y="2552700"/>
            <a:ext cx="190500" cy="266700"/>
          </a:xfrm>
          <a:prstGeom prst="rect">
            <a:avLst/>
          </a:prstGeom>
        </p:spPr>
      </p:pic>
      <p:pic>
        <p:nvPicPr>
          <p:cNvPr id="8" name="Image 6" descr="preencoded.png"/>
          <p:cNvPicPr>
            <a:picLocks noChangeAspect="1"/>
          </p:cNvPicPr>
          <p:nvPr/>
        </p:nvPicPr>
        <p:blipFill>
          <a:blip r:embed="rId9"/>
          <a:stretch>
            <a:fillRect/>
          </a:stretch>
        </p:blipFill>
        <p:spPr>
          <a:xfrm>
            <a:off x="533400" y="3429000"/>
            <a:ext cx="190500" cy="266700"/>
          </a:xfrm>
          <a:prstGeom prst="rect">
            <a:avLst/>
          </a:prstGeom>
        </p:spPr>
      </p:pic>
      <p:pic>
        <p:nvPicPr>
          <p:cNvPr id="9" name="Image 7" descr="preencoded.png"/>
          <p:cNvPicPr>
            <a:picLocks noChangeAspect="1"/>
          </p:cNvPicPr>
          <p:nvPr/>
        </p:nvPicPr>
        <p:blipFill>
          <a:blip r:embed="rId10"/>
          <a:stretch>
            <a:fillRect/>
          </a:stretch>
        </p:blipFill>
        <p:spPr>
          <a:xfrm>
            <a:off x="533400" y="4076700"/>
            <a:ext cx="219075" cy="266700"/>
          </a:xfrm>
          <a:prstGeom prst="rect">
            <a:avLst/>
          </a:prstGeom>
        </p:spPr>
      </p:pic>
      <p:pic>
        <p:nvPicPr>
          <p:cNvPr id="16" name="Image 14" descr="preencoded.png"/>
          <p:cNvPicPr>
            <a:picLocks noChangeAspect="1"/>
          </p:cNvPicPr>
          <p:nvPr/>
        </p:nvPicPr>
        <p:blipFill>
          <a:blip r:embed="rId11"/>
          <a:stretch>
            <a:fillRect/>
          </a:stretch>
        </p:blipFill>
        <p:spPr>
          <a:xfrm>
            <a:off x="0" y="6499771"/>
            <a:ext cx="12192000" cy="358229"/>
          </a:xfrm>
          <a:prstGeom prst="rect">
            <a:avLst/>
          </a:prstGeom>
        </p:spPr>
      </p:pic>
      <p:sp>
        <p:nvSpPr>
          <p:cNvPr id="17"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Yitian Yuan: Project 1 &amp; 2 Contributions</a:t>
            </a:r>
            <a:endParaRPr lang="en-US" sz="2700" dirty="0"/>
          </a:p>
        </p:txBody>
      </p:sp>
      <p:sp>
        <p:nvSpPr>
          <p:cNvPr id="18" name="Text 1"/>
          <p:cNvSpPr/>
          <p:nvPr/>
        </p:nvSpPr>
        <p:spPr>
          <a:xfrm>
            <a:off x="904875" y="1219200"/>
            <a:ext cx="1384995"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Project 1</a:t>
            </a:r>
            <a:endParaRPr lang="en-US" sz="1800" dirty="0"/>
          </a:p>
        </p:txBody>
      </p:sp>
      <p:sp>
        <p:nvSpPr>
          <p:cNvPr id="19" name="Text 2"/>
          <p:cNvSpPr/>
          <p:nvPr/>
        </p:nvSpPr>
        <p:spPr>
          <a:xfrm>
            <a:off x="923925" y="1676400"/>
            <a:ext cx="479107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Apply Page Lead</a:t>
            </a:r>
            <a:endParaRPr lang="en-US" sz="1500" dirty="0"/>
          </a:p>
        </p:txBody>
      </p:sp>
      <p:sp>
        <p:nvSpPr>
          <p:cNvPr id="20" name="Text 3"/>
          <p:cNvSpPr/>
          <p:nvPr/>
        </p:nvSpPr>
        <p:spPr>
          <a:xfrm>
            <a:off x="923925" y="1943100"/>
            <a:ext cx="479107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Form accessibility, input constrains</a:t>
            </a:r>
          </a:p>
        </p:txBody>
      </p:sp>
      <p:sp>
        <p:nvSpPr>
          <p:cNvPr id="21" name="Text 4"/>
          <p:cNvSpPr/>
          <p:nvPr/>
        </p:nvSpPr>
        <p:spPr>
          <a:xfrm>
            <a:off x="876300" y="2552700"/>
            <a:ext cx="4838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Device Tailored User Interface</a:t>
            </a:r>
            <a:endParaRPr lang="en-US" sz="1500" dirty="0"/>
          </a:p>
        </p:txBody>
      </p:sp>
      <p:sp>
        <p:nvSpPr>
          <p:cNvPr id="22" name="Text 5"/>
          <p:cNvSpPr/>
          <p:nvPr/>
        </p:nvSpPr>
        <p:spPr>
          <a:xfrm>
            <a:off x="876300" y="28194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rPr>
              <a:t>Responsive design</a:t>
            </a:r>
            <a:endParaRPr lang="en-US" sz="1200" dirty="0"/>
          </a:p>
        </p:txBody>
      </p:sp>
      <p:sp>
        <p:nvSpPr>
          <p:cNvPr id="23" name="Text 6"/>
          <p:cNvSpPr/>
          <p:nvPr/>
        </p:nvSpPr>
        <p:spPr>
          <a:xfrm>
            <a:off x="876300" y="3429000"/>
            <a:ext cx="462810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Consistency and Dynamic</a:t>
            </a:r>
            <a:endParaRPr lang="en-US" sz="1500" dirty="0"/>
          </a:p>
        </p:txBody>
      </p:sp>
      <p:sp>
        <p:nvSpPr>
          <p:cNvPr id="24" name="Text 7"/>
          <p:cNvSpPr/>
          <p:nvPr/>
        </p:nvSpPr>
        <p:spPr>
          <a:xfrm>
            <a:off x="876300" y="3718470"/>
            <a:ext cx="3843981" cy="205829"/>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rPr>
              <a:t>HTML structure and links</a:t>
            </a:r>
            <a:endParaRPr lang="en-US" sz="1200" dirty="0"/>
          </a:p>
        </p:txBody>
      </p:sp>
      <p:sp>
        <p:nvSpPr>
          <p:cNvPr id="25" name="Text 8"/>
          <p:cNvSpPr/>
          <p:nvPr/>
        </p:nvSpPr>
        <p:spPr>
          <a:xfrm>
            <a:off x="904875" y="4076700"/>
            <a:ext cx="187737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ID: 106160340</a:t>
            </a:r>
            <a:endParaRPr lang="en-US" sz="1500" dirty="0"/>
          </a:p>
        </p:txBody>
      </p:sp>
      <p:sp>
        <p:nvSpPr>
          <p:cNvPr id="35" name="Text 18"/>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36" name="Text 19"/>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6/16</a:t>
            </a:r>
            <a:endParaRPr lang="en-US" sz="1080" dirty="0"/>
          </a:p>
        </p:txBody>
      </p:sp>
    </p:spTree>
    <p:extLst>
      <p:ext uri="{BB962C8B-B14F-4D97-AF65-F5344CB8AC3E}">
        <p14:creationId xmlns:p14="http://schemas.microsoft.com/office/powerpoint/2010/main" val="877680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6670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16" name="Image 14" descr="preencoded.png"/>
          <p:cNvPicPr>
            <a:picLocks noChangeAspect="1"/>
          </p:cNvPicPr>
          <p:nvPr/>
        </p:nvPicPr>
        <p:blipFill>
          <a:blip r:embed="rId5"/>
          <a:stretch>
            <a:fillRect/>
          </a:stretch>
        </p:blipFill>
        <p:spPr>
          <a:xfrm>
            <a:off x="0" y="6499771"/>
            <a:ext cx="12192000" cy="358229"/>
          </a:xfrm>
          <a:prstGeom prst="rect">
            <a:avLst/>
          </a:prstGeom>
        </p:spPr>
      </p:pic>
      <p:sp>
        <p:nvSpPr>
          <p:cNvPr id="17"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Yitian Yuan: Project 1 &amp; 2 Contributions</a:t>
            </a:r>
            <a:endParaRPr lang="en-US" sz="2700" dirty="0"/>
          </a:p>
        </p:txBody>
      </p:sp>
      <p:sp>
        <p:nvSpPr>
          <p:cNvPr id="35" name="Text 18"/>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36" name="Text 19"/>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6/16</a:t>
            </a:r>
            <a:endParaRPr lang="en-US" sz="1080" dirty="0"/>
          </a:p>
        </p:txBody>
      </p:sp>
      <p:pic>
        <p:nvPicPr>
          <p:cNvPr id="38" name="Image 5" descr="preencoded.png">
            <a:extLst>
              <a:ext uri="{FF2B5EF4-FFF2-40B4-BE49-F238E27FC236}">
                <a16:creationId xmlns:a16="http://schemas.microsoft.com/office/drawing/2014/main" id="{EA4378A3-D64D-920D-1984-E9968EE16B7A}"/>
              </a:ext>
            </a:extLst>
          </p:cNvPr>
          <p:cNvPicPr>
            <a:picLocks noChangeAspect="1"/>
          </p:cNvPicPr>
          <p:nvPr/>
        </p:nvPicPr>
        <p:blipFill>
          <a:blip r:embed="rId6"/>
          <a:stretch>
            <a:fillRect/>
          </a:stretch>
        </p:blipFill>
        <p:spPr>
          <a:xfrm>
            <a:off x="6248400" y="990600"/>
            <a:ext cx="5638800" cy="5088924"/>
          </a:xfrm>
          <a:prstGeom prst="rect">
            <a:avLst/>
          </a:prstGeom>
        </p:spPr>
      </p:pic>
      <p:pic>
        <p:nvPicPr>
          <p:cNvPr id="39" name="Image 6" descr="preencoded.png">
            <a:extLst>
              <a:ext uri="{FF2B5EF4-FFF2-40B4-BE49-F238E27FC236}">
                <a16:creationId xmlns:a16="http://schemas.microsoft.com/office/drawing/2014/main" id="{B9B0B2F9-1F23-5AC6-88E4-3B3469CFBF40}"/>
              </a:ext>
            </a:extLst>
          </p:cNvPr>
          <p:cNvPicPr>
            <a:picLocks noChangeAspect="1"/>
          </p:cNvPicPr>
          <p:nvPr/>
        </p:nvPicPr>
        <p:blipFill>
          <a:blip r:embed="rId7"/>
          <a:stretch>
            <a:fillRect/>
          </a:stretch>
        </p:blipFill>
        <p:spPr>
          <a:xfrm>
            <a:off x="6477000" y="1219200"/>
            <a:ext cx="5181600" cy="381000"/>
          </a:xfrm>
          <a:prstGeom prst="rect">
            <a:avLst/>
          </a:prstGeom>
        </p:spPr>
      </p:pic>
      <p:pic>
        <p:nvPicPr>
          <p:cNvPr id="40" name="Image 7" descr="preencoded.png">
            <a:extLst>
              <a:ext uri="{FF2B5EF4-FFF2-40B4-BE49-F238E27FC236}">
                <a16:creationId xmlns:a16="http://schemas.microsoft.com/office/drawing/2014/main" id="{1119D310-5A26-0246-FBDE-89606CDCB85E}"/>
              </a:ext>
            </a:extLst>
          </p:cNvPr>
          <p:cNvPicPr>
            <a:picLocks noChangeAspect="1"/>
          </p:cNvPicPr>
          <p:nvPr/>
        </p:nvPicPr>
        <p:blipFill>
          <a:blip r:embed="rId8"/>
          <a:stretch>
            <a:fillRect/>
          </a:stretch>
        </p:blipFill>
        <p:spPr>
          <a:xfrm>
            <a:off x="6477000" y="1219200"/>
            <a:ext cx="200025" cy="304800"/>
          </a:xfrm>
          <a:prstGeom prst="rect">
            <a:avLst/>
          </a:prstGeom>
        </p:spPr>
      </p:pic>
      <p:sp>
        <p:nvSpPr>
          <p:cNvPr id="41" name="Text 6">
            <a:extLst>
              <a:ext uri="{FF2B5EF4-FFF2-40B4-BE49-F238E27FC236}">
                <a16:creationId xmlns:a16="http://schemas.microsoft.com/office/drawing/2014/main" id="{7809D176-034A-2309-F645-B2D9BDE458EC}"/>
              </a:ext>
            </a:extLst>
          </p:cNvPr>
          <p:cNvSpPr/>
          <p:nvPr/>
        </p:nvSpPr>
        <p:spPr>
          <a:xfrm>
            <a:off x="6791325" y="1219200"/>
            <a:ext cx="4882575"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Project 2 (Dynamic Conversion)</a:t>
            </a:r>
            <a:endParaRPr lang="en-US" sz="1800" dirty="0"/>
          </a:p>
        </p:txBody>
      </p:sp>
      <p:sp>
        <p:nvSpPr>
          <p:cNvPr id="42" name="Text 7">
            <a:extLst>
              <a:ext uri="{FF2B5EF4-FFF2-40B4-BE49-F238E27FC236}">
                <a16:creationId xmlns:a16="http://schemas.microsoft.com/office/drawing/2014/main" id="{A9FF3237-CDA2-E47B-EB18-3519AF4622FF}"/>
              </a:ext>
            </a:extLst>
          </p:cNvPr>
          <p:cNvSpPr/>
          <p:nvPr/>
        </p:nvSpPr>
        <p:spPr>
          <a:xfrm>
            <a:off x="6515100" y="1752599"/>
            <a:ext cx="6172200" cy="533399"/>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Task 5: Created jobs table mirroring Project 1 fields</a:t>
            </a:r>
          </a:p>
        </p:txBody>
      </p:sp>
      <p:sp>
        <p:nvSpPr>
          <p:cNvPr id="43" name="Text 8">
            <a:extLst>
              <a:ext uri="{FF2B5EF4-FFF2-40B4-BE49-F238E27FC236}">
                <a16:creationId xmlns:a16="http://schemas.microsoft.com/office/drawing/2014/main" id="{8CF8F450-C1DD-18A5-A642-89A0FC1DDEDC}"/>
              </a:ext>
            </a:extLst>
          </p:cNvPr>
          <p:cNvSpPr/>
          <p:nvPr/>
        </p:nvSpPr>
        <p:spPr>
          <a:xfrm>
            <a:off x="6515100" y="2286000"/>
            <a:ext cx="5143500" cy="3810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Refactored jobs.php to render dynamically using SELECT + loop</a:t>
            </a:r>
            <a:endParaRPr lang="en-US" sz="1350" dirty="0"/>
          </a:p>
        </p:txBody>
      </p:sp>
      <p:sp>
        <p:nvSpPr>
          <p:cNvPr id="44" name="Text 9">
            <a:extLst>
              <a:ext uri="{FF2B5EF4-FFF2-40B4-BE49-F238E27FC236}">
                <a16:creationId xmlns:a16="http://schemas.microsoft.com/office/drawing/2014/main" id="{A27C24ED-1CE5-D5C0-14E0-87BCFD99A36E}"/>
              </a:ext>
            </a:extLst>
          </p:cNvPr>
          <p:cNvSpPr/>
          <p:nvPr/>
        </p:nvSpPr>
        <p:spPr>
          <a:xfrm>
            <a:off x="6515100" y="2781300"/>
            <a:ext cx="5143500" cy="5334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Preserved original layout while implementing database-driven content</a:t>
            </a:r>
            <a:endParaRPr lang="en-US" sz="1350" dirty="0"/>
          </a:p>
        </p:txBody>
      </p:sp>
      <p:sp>
        <p:nvSpPr>
          <p:cNvPr id="45" name="Text 10">
            <a:extLst>
              <a:ext uri="{FF2B5EF4-FFF2-40B4-BE49-F238E27FC236}">
                <a16:creationId xmlns:a16="http://schemas.microsoft.com/office/drawing/2014/main" id="{6BF4BAC2-7562-8518-0FBF-FE011A984140}"/>
              </a:ext>
            </a:extLst>
          </p:cNvPr>
          <p:cNvSpPr/>
          <p:nvPr/>
        </p:nvSpPr>
        <p:spPr>
          <a:xfrm>
            <a:off x="6515100" y="3429000"/>
            <a:ext cx="5143500" cy="5334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Maintained single source of truth in DB for improved maintainability</a:t>
            </a:r>
            <a:endParaRPr lang="en-US" sz="1350" dirty="0"/>
          </a:p>
        </p:txBody>
      </p:sp>
      <p:sp>
        <p:nvSpPr>
          <p:cNvPr id="46" name="Text 11">
            <a:extLst>
              <a:ext uri="{FF2B5EF4-FFF2-40B4-BE49-F238E27FC236}">
                <a16:creationId xmlns:a16="http://schemas.microsoft.com/office/drawing/2014/main" id="{80BF332D-99DB-4C60-C454-F8A227DB928E}"/>
              </a:ext>
            </a:extLst>
          </p:cNvPr>
          <p:cNvSpPr/>
          <p:nvPr/>
        </p:nvSpPr>
        <p:spPr>
          <a:xfrm>
            <a:off x="6515100" y="3982199"/>
            <a:ext cx="61722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Ensured clean separation of data and presentation</a:t>
            </a:r>
            <a:endParaRPr lang="en-US" sz="1350" dirty="0"/>
          </a:p>
        </p:txBody>
      </p:sp>
      <p:sp>
        <p:nvSpPr>
          <p:cNvPr id="49" name="TextBox 48">
            <a:extLst>
              <a:ext uri="{FF2B5EF4-FFF2-40B4-BE49-F238E27FC236}">
                <a16:creationId xmlns:a16="http://schemas.microsoft.com/office/drawing/2014/main" id="{64394BE7-DF19-7837-B114-7DD542ADFD40}"/>
              </a:ext>
            </a:extLst>
          </p:cNvPr>
          <p:cNvSpPr txBox="1"/>
          <p:nvPr/>
        </p:nvSpPr>
        <p:spPr>
          <a:xfrm>
            <a:off x="6430030" y="4601534"/>
            <a:ext cx="4840099" cy="878638"/>
          </a:xfrm>
          <a:prstGeom prst="rect">
            <a:avLst/>
          </a:prstGeom>
          <a:noFill/>
        </p:spPr>
        <p:txBody>
          <a:bodyPr wrap="square">
            <a:spAutoFit/>
          </a:bodyPr>
          <a:lstStyle/>
          <a:p>
            <a:pPr marL="342900" indent="-342900">
              <a:lnSpc>
                <a:spcPts val="2100"/>
              </a:lnSpc>
              <a:buSzPct val="100000"/>
              <a:buChar char="•"/>
            </a:pPr>
            <a:r>
              <a:rPr lang="en-US" sz="1350" dirty="0">
                <a:solidFill>
                  <a:srgbClr val="374151"/>
                </a:solidFill>
                <a:latin typeface="ui-sans-serif" pitchFamily="34" charset="0"/>
                <a:ea typeface="ui-sans-serif" pitchFamily="34" charset="-122"/>
              </a:rPr>
              <a:t>Task 6.1: Create user-oriented custom experience</a:t>
            </a:r>
          </a:p>
          <a:p>
            <a:pPr marL="342900" indent="-342900">
              <a:lnSpc>
                <a:spcPts val="2100"/>
              </a:lnSpc>
              <a:buSzPct val="100000"/>
              <a:buChar char="•"/>
            </a:pPr>
            <a:endParaRPr lang="en-US" sz="1350" dirty="0">
              <a:solidFill>
                <a:srgbClr val="374151"/>
              </a:solidFill>
              <a:latin typeface="ui-sans-serif" pitchFamily="34" charset="0"/>
              <a:ea typeface="ui-sans-serif" pitchFamily="34" charset="-122"/>
            </a:endParaRPr>
          </a:p>
          <a:p>
            <a:pPr marL="342900" indent="-342900">
              <a:lnSpc>
                <a:spcPts val="2100"/>
              </a:lnSpc>
              <a:buSzPct val="100000"/>
              <a:buChar char="•"/>
            </a:pPr>
            <a:r>
              <a:rPr lang="en-US" sz="1350" dirty="0">
                <a:solidFill>
                  <a:srgbClr val="374151"/>
                </a:solidFill>
                <a:latin typeface="ui-sans-serif" pitchFamily="34" charset="0"/>
                <a:ea typeface="ui-sans-serif" pitchFamily="34" charset="-122"/>
              </a:rPr>
              <a:t>Secure and robust sign up and log in pages</a:t>
            </a:r>
          </a:p>
        </p:txBody>
      </p:sp>
      <p:pic>
        <p:nvPicPr>
          <p:cNvPr id="10" name="Image 2" descr="preencoded.png">
            <a:extLst>
              <a:ext uri="{FF2B5EF4-FFF2-40B4-BE49-F238E27FC236}">
                <a16:creationId xmlns:a16="http://schemas.microsoft.com/office/drawing/2014/main" id="{5A9867EF-DE3E-EBD4-CFF5-F3AFB090A98F}"/>
              </a:ext>
            </a:extLst>
          </p:cNvPr>
          <p:cNvPicPr>
            <a:picLocks noChangeAspect="1"/>
          </p:cNvPicPr>
          <p:nvPr/>
        </p:nvPicPr>
        <p:blipFill>
          <a:blip r:embed="rId9"/>
          <a:stretch>
            <a:fillRect/>
          </a:stretch>
        </p:blipFill>
        <p:spPr>
          <a:xfrm>
            <a:off x="304800" y="990600"/>
            <a:ext cx="5638800" cy="4191000"/>
          </a:xfrm>
          <a:prstGeom prst="rect">
            <a:avLst/>
          </a:prstGeom>
        </p:spPr>
      </p:pic>
      <p:pic>
        <p:nvPicPr>
          <p:cNvPr id="11" name="Image 3" descr="preencoded.png">
            <a:extLst>
              <a:ext uri="{FF2B5EF4-FFF2-40B4-BE49-F238E27FC236}">
                <a16:creationId xmlns:a16="http://schemas.microsoft.com/office/drawing/2014/main" id="{D72E736E-BD3D-BCA8-87D6-6D23B2C0D156}"/>
              </a:ext>
            </a:extLst>
          </p:cNvPr>
          <p:cNvPicPr>
            <a:picLocks noChangeAspect="1"/>
          </p:cNvPicPr>
          <p:nvPr/>
        </p:nvPicPr>
        <p:blipFill>
          <a:blip r:embed="rId10"/>
          <a:stretch>
            <a:fillRect/>
          </a:stretch>
        </p:blipFill>
        <p:spPr>
          <a:xfrm>
            <a:off x="533400" y="1219200"/>
            <a:ext cx="257175" cy="304800"/>
          </a:xfrm>
          <a:prstGeom prst="rect">
            <a:avLst/>
          </a:prstGeom>
        </p:spPr>
      </p:pic>
      <p:pic>
        <p:nvPicPr>
          <p:cNvPr id="12" name="Image 4" descr="preencoded.png">
            <a:extLst>
              <a:ext uri="{FF2B5EF4-FFF2-40B4-BE49-F238E27FC236}">
                <a16:creationId xmlns:a16="http://schemas.microsoft.com/office/drawing/2014/main" id="{396879C2-9EBB-7198-32B6-D32F6EFA048A}"/>
              </a:ext>
            </a:extLst>
          </p:cNvPr>
          <p:cNvPicPr>
            <a:picLocks noChangeAspect="1"/>
          </p:cNvPicPr>
          <p:nvPr/>
        </p:nvPicPr>
        <p:blipFill>
          <a:blip r:embed="rId11"/>
          <a:stretch>
            <a:fillRect/>
          </a:stretch>
        </p:blipFill>
        <p:spPr>
          <a:xfrm>
            <a:off x="533400" y="1676400"/>
            <a:ext cx="238125" cy="266700"/>
          </a:xfrm>
          <a:prstGeom prst="rect">
            <a:avLst/>
          </a:prstGeom>
        </p:spPr>
      </p:pic>
      <p:pic>
        <p:nvPicPr>
          <p:cNvPr id="13" name="Image 5" descr="preencoded.png">
            <a:extLst>
              <a:ext uri="{FF2B5EF4-FFF2-40B4-BE49-F238E27FC236}">
                <a16:creationId xmlns:a16="http://schemas.microsoft.com/office/drawing/2014/main" id="{FD71AD40-07BB-A260-27F2-C797F363B8E8}"/>
              </a:ext>
            </a:extLst>
          </p:cNvPr>
          <p:cNvPicPr>
            <a:picLocks noChangeAspect="1"/>
          </p:cNvPicPr>
          <p:nvPr/>
        </p:nvPicPr>
        <p:blipFill>
          <a:blip r:embed="rId12"/>
          <a:stretch>
            <a:fillRect/>
          </a:stretch>
        </p:blipFill>
        <p:spPr>
          <a:xfrm>
            <a:off x="533400" y="2552700"/>
            <a:ext cx="190500" cy="266700"/>
          </a:xfrm>
          <a:prstGeom prst="rect">
            <a:avLst/>
          </a:prstGeom>
        </p:spPr>
      </p:pic>
      <p:pic>
        <p:nvPicPr>
          <p:cNvPr id="14" name="Image 6" descr="preencoded.png">
            <a:extLst>
              <a:ext uri="{FF2B5EF4-FFF2-40B4-BE49-F238E27FC236}">
                <a16:creationId xmlns:a16="http://schemas.microsoft.com/office/drawing/2014/main" id="{1AD19627-46B9-AB1D-13C3-8D097F4CB347}"/>
              </a:ext>
            </a:extLst>
          </p:cNvPr>
          <p:cNvPicPr>
            <a:picLocks noChangeAspect="1"/>
          </p:cNvPicPr>
          <p:nvPr/>
        </p:nvPicPr>
        <p:blipFill>
          <a:blip r:embed="rId13"/>
          <a:stretch>
            <a:fillRect/>
          </a:stretch>
        </p:blipFill>
        <p:spPr>
          <a:xfrm>
            <a:off x="533400" y="3429000"/>
            <a:ext cx="190500" cy="266700"/>
          </a:xfrm>
          <a:prstGeom prst="rect">
            <a:avLst/>
          </a:prstGeom>
        </p:spPr>
      </p:pic>
      <p:pic>
        <p:nvPicPr>
          <p:cNvPr id="15" name="Image 7" descr="preencoded.png">
            <a:extLst>
              <a:ext uri="{FF2B5EF4-FFF2-40B4-BE49-F238E27FC236}">
                <a16:creationId xmlns:a16="http://schemas.microsoft.com/office/drawing/2014/main" id="{D023BF1A-51E5-90BA-5F82-5941EAAB4DF1}"/>
              </a:ext>
            </a:extLst>
          </p:cNvPr>
          <p:cNvPicPr>
            <a:picLocks noChangeAspect="1"/>
          </p:cNvPicPr>
          <p:nvPr/>
        </p:nvPicPr>
        <p:blipFill>
          <a:blip r:embed="rId14"/>
          <a:stretch>
            <a:fillRect/>
          </a:stretch>
        </p:blipFill>
        <p:spPr>
          <a:xfrm>
            <a:off x="533400" y="4076700"/>
            <a:ext cx="219075" cy="266700"/>
          </a:xfrm>
          <a:prstGeom prst="rect">
            <a:avLst/>
          </a:prstGeom>
        </p:spPr>
      </p:pic>
      <p:sp>
        <p:nvSpPr>
          <p:cNvPr id="26" name="Text 1">
            <a:extLst>
              <a:ext uri="{FF2B5EF4-FFF2-40B4-BE49-F238E27FC236}">
                <a16:creationId xmlns:a16="http://schemas.microsoft.com/office/drawing/2014/main" id="{D2750CFA-8D98-71B6-8003-20364DE405D0}"/>
              </a:ext>
            </a:extLst>
          </p:cNvPr>
          <p:cNvSpPr/>
          <p:nvPr/>
        </p:nvSpPr>
        <p:spPr>
          <a:xfrm>
            <a:off x="904875" y="1219200"/>
            <a:ext cx="1384995"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Project 1</a:t>
            </a:r>
            <a:endParaRPr lang="en-US" sz="1800" dirty="0"/>
          </a:p>
        </p:txBody>
      </p:sp>
      <p:sp>
        <p:nvSpPr>
          <p:cNvPr id="27" name="Text 2">
            <a:extLst>
              <a:ext uri="{FF2B5EF4-FFF2-40B4-BE49-F238E27FC236}">
                <a16:creationId xmlns:a16="http://schemas.microsoft.com/office/drawing/2014/main" id="{45C94FC8-A33A-0804-F7D5-EBC3163E6C9F}"/>
              </a:ext>
            </a:extLst>
          </p:cNvPr>
          <p:cNvSpPr/>
          <p:nvPr/>
        </p:nvSpPr>
        <p:spPr>
          <a:xfrm>
            <a:off x="923925" y="1676400"/>
            <a:ext cx="479107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Apply Page Lead</a:t>
            </a:r>
            <a:endParaRPr lang="en-US" sz="1500" dirty="0"/>
          </a:p>
        </p:txBody>
      </p:sp>
      <p:sp>
        <p:nvSpPr>
          <p:cNvPr id="28" name="Text 3">
            <a:extLst>
              <a:ext uri="{FF2B5EF4-FFF2-40B4-BE49-F238E27FC236}">
                <a16:creationId xmlns:a16="http://schemas.microsoft.com/office/drawing/2014/main" id="{85B4387E-0A27-C454-C405-D5391CC86D8E}"/>
              </a:ext>
            </a:extLst>
          </p:cNvPr>
          <p:cNvSpPr/>
          <p:nvPr/>
        </p:nvSpPr>
        <p:spPr>
          <a:xfrm>
            <a:off x="923925" y="1943100"/>
            <a:ext cx="479107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Form accessibility, input constrains</a:t>
            </a:r>
          </a:p>
        </p:txBody>
      </p:sp>
      <p:sp>
        <p:nvSpPr>
          <p:cNvPr id="29" name="Text 4">
            <a:extLst>
              <a:ext uri="{FF2B5EF4-FFF2-40B4-BE49-F238E27FC236}">
                <a16:creationId xmlns:a16="http://schemas.microsoft.com/office/drawing/2014/main" id="{4DC8E77B-7A2A-9EE8-4D13-E87485712C98}"/>
              </a:ext>
            </a:extLst>
          </p:cNvPr>
          <p:cNvSpPr/>
          <p:nvPr/>
        </p:nvSpPr>
        <p:spPr>
          <a:xfrm>
            <a:off x="876300" y="2552700"/>
            <a:ext cx="4838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Device Tailored User Interface</a:t>
            </a:r>
            <a:endParaRPr lang="en-US" sz="1500" dirty="0"/>
          </a:p>
        </p:txBody>
      </p:sp>
      <p:sp>
        <p:nvSpPr>
          <p:cNvPr id="30" name="Text 5">
            <a:extLst>
              <a:ext uri="{FF2B5EF4-FFF2-40B4-BE49-F238E27FC236}">
                <a16:creationId xmlns:a16="http://schemas.microsoft.com/office/drawing/2014/main" id="{A4BFCA7C-60B9-F300-8916-8E8D6CE9643D}"/>
              </a:ext>
            </a:extLst>
          </p:cNvPr>
          <p:cNvSpPr/>
          <p:nvPr/>
        </p:nvSpPr>
        <p:spPr>
          <a:xfrm>
            <a:off x="876300" y="28194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rPr>
              <a:t>Responsive design</a:t>
            </a:r>
            <a:endParaRPr lang="en-US" sz="1200" dirty="0"/>
          </a:p>
        </p:txBody>
      </p:sp>
      <p:sp>
        <p:nvSpPr>
          <p:cNvPr id="31" name="Text 6">
            <a:extLst>
              <a:ext uri="{FF2B5EF4-FFF2-40B4-BE49-F238E27FC236}">
                <a16:creationId xmlns:a16="http://schemas.microsoft.com/office/drawing/2014/main" id="{A9331B8A-17B4-A7CE-33A1-A87CFDA43A96}"/>
              </a:ext>
            </a:extLst>
          </p:cNvPr>
          <p:cNvSpPr/>
          <p:nvPr/>
        </p:nvSpPr>
        <p:spPr>
          <a:xfrm>
            <a:off x="876300" y="3429000"/>
            <a:ext cx="462810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Consistency and Dynamic</a:t>
            </a:r>
            <a:endParaRPr lang="en-US" sz="1500" dirty="0"/>
          </a:p>
        </p:txBody>
      </p:sp>
      <p:sp>
        <p:nvSpPr>
          <p:cNvPr id="32" name="Text 7">
            <a:extLst>
              <a:ext uri="{FF2B5EF4-FFF2-40B4-BE49-F238E27FC236}">
                <a16:creationId xmlns:a16="http://schemas.microsoft.com/office/drawing/2014/main" id="{97F6A421-FEE0-0654-9C56-5513B14623B1}"/>
              </a:ext>
            </a:extLst>
          </p:cNvPr>
          <p:cNvSpPr/>
          <p:nvPr/>
        </p:nvSpPr>
        <p:spPr>
          <a:xfrm>
            <a:off x="876300" y="3718470"/>
            <a:ext cx="3843981" cy="205829"/>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rPr>
              <a:t>HTML structure and links</a:t>
            </a:r>
            <a:endParaRPr lang="en-US" sz="1200" dirty="0"/>
          </a:p>
        </p:txBody>
      </p:sp>
      <p:sp>
        <p:nvSpPr>
          <p:cNvPr id="33" name="Text 8">
            <a:extLst>
              <a:ext uri="{FF2B5EF4-FFF2-40B4-BE49-F238E27FC236}">
                <a16:creationId xmlns:a16="http://schemas.microsoft.com/office/drawing/2014/main" id="{DFD2AFF9-F0FE-F83F-E9AD-3A9C9267FE62}"/>
              </a:ext>
            </a:extLst>
          </p:cNvPr>
          <p:cNvSpPr/>
          <p:nvPr/>
        </p:nvSpPr>
        <p:spPr>
          <a:xfrm>
            <a:off x="904875" y="4076700"/>
            <a:ext cx="187737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ID: 106160340</a:t>
            </a:r>
            <a:endParaRPr lang="en-US" sz="1500" dirty="0"/>
          </a:p>
        </p:txBody>
      </p:sp>
    </p:spTree>
    <p:extLst>
      <p:ext uri="{BB962C8B-B14F-4D97-AF65-F5344CB8AC3E}">
        <p14:creationId xmlns:p14="http://schemas.microsoft.com/office/powerpoint/2010/main" val="31379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228600" y="942975"/>
            <a:ext cx="171450" cy="228600"/>
          </a:xfrm>
          <a:prstGeom prst="rect">
            <a:avLst/>
          </a:prstGeom>
        </p:spPr>
      </p:pic>
      <p:pic>
        <p:nvPicPr>
          <p:cNvPr id="5" name="Image 3" descr="preencoded.png"/>
          <p:cNvPicPr>
            <a:picLocks noChangeAspect="1"/>
          </p:cNvPicPr>
          <p:nvPr/>
        </p:nvPicPr>
        <p:blipFill>
          <a:blip r:embed="rId6"/>
          <a:stretch>
            <a:fillRect/>
          </a:stretch>
        </p:blipFill>
        <p:spPr>
          <a:xfrm>
            <a:off x="228600" y="1371600"/>
            <a:ext cx="5715000" cy="2171700"/>
          </a:xfrm>
          <a:prstGeom prst="rect">
            <a:avLst/>
          </a:prstGeom>
        </p:spPr>
      </p:pic>
      <p:pic>
        <p:nvPicPr>
          <p:cNvPr id="6" name="Image 4" descr="preencoded.png"/>
          <p:cNvPicPr>
            <a:picLocks noChangeAspect="1"/>
          </p:cNvPicPr>
          <p:nvPr/>
        </p:nvPicPr>
        <p:blipFill>
          <a:blip r:embed="rId7"/>
          <a:stretch>
            <a:fillRect/>
          </a:stretch>
        </p:blipFill>
        <p:spPr>
          <a:xfrm>
            <a:off x="381000" y="1562100"/>
            <a:ext cx="171450" cy="190500"/>
          </a:xfrm>
          <a:prstGeom prst="rect">
            <a:avLst/>
          </a:prstGeom>
        </p:spPr>
      </p:pic>
      <p:pic>
        <p:nvPicPr>
          <p:cNvPr id="12" name="Image 10" descr="preencoded.png"/>
          <p:cNvPicPr>
            <a:picLocks noChangeAspect="1"/>
          </p:cNvPicPr>
          <p:nvPr/>
        </p:nvPicPr>
        <p:blipFill>
          <a:blip r:embed="rId8"/>
          <a:stretch>
            <a:fillRect/>
          </a:stretch>
        </p:blipFill>
        <p:spPr>
          <a:xfrm>
            <a:off x="228600" y="3695699"/>
            <a:ext cx="5715000" cy="2727872"/>
          </a:xfrm>
          <a:prstGeom prst="rect">
            <a:avLst/>
          </a:prstGeom>
        </p:spPr>
      </p:pic>
      <p:pic>
        <p:nvPicPr>
          <p:cNvPr id="13" name="Image 11" descr="preencoded.png"/>
          <p:cNvPicPr>
            <a:picLocks noChangeAspect="1"/>
          </p:cNvPicPr>
          <p:nvPr/>
        </p:nvPicPr>
        <p:blipFill>
          <a:blip r:embed="rId9"/>
          <a:stretch>
            <a:fillRect/>
          </a:stretch>
        </p:blipFill>
        <p:spPr>
          <a:xfrm>
            <a:off x="381000" y="3886200"/>
            <a:ext cx="238125" cy="190500"/>
          </a:xfrm>
          <a:prstGeom prst="rect">
            <a:avLst/>
          </a:prstGeom>
        </p:spPr>
      </p:pic>
      <p:pic>
        <p:nvPicPr>
          <p:cNvPr id="15" name="Image 13" descr="preencoded.png"/>
          <p:cNvPicPr>
            <a:picLocks noChangeAspect="1"/>
          </p:cNvPicPr>
          <p:nvPr/>
        </p:nvPicPr>
        <p:blipFill>
          <a:blip r:embed="rId10"/>
          <a:stretch>
            <a:fillRect/>
          </a:stretch>
        </p:blipFill>
        <p:spPr>
          <a:xfrm>
            <a:off x="361950" y="6194971"/>
            <a:ext cx="133350" cy="133350"/>
          </a:xfrm>
          <a:prstGeom prst="rect">
            <a:avLst/>
          </a:prstGeom>
        </p:spPr>
      </p:pic>
      <p:pic>
        <p:nvPicPr>
          <p:cNvPr id="16" name="Image 14" descr="preencoded.png"/>
          <p:cNvPicPr>
            <a:picLocks noChangeAspect="1"/>
          </p:cNvPicPr>
          <p:nvPr/>
        </p:nvPicPr>
        <p:blipFill>
          <a:blip r:embed="rId11"/>
          <a:stretch>
            <a:fillRect/>
          </a:stretch>
        </p:blipFill>
        <p:spPr>
          <a:xfrm>
            <a:off x="6248400" y="942975"/>
            <a:ext cx="171450" cy="228600"/>
          </a:xfrm>
          <a:prstGeom prst="rect">
            <a:avLst/>
          </a:prstGeom>
        </p:spPr>
      </p:pic>
      <p:pic>
        <p:nvPicPr>
          <p:cNvPr id="17" name="Image 15" descr="preencoded.png"/>
          <p:cNvPicPr>
            <a:picLocks noChangeAspect="1"/>
          </p:cNvPicPr>
          <p:nvPr/>
        </p:nvPicPr>
        <p:blipFill>
          <a:blip r:embed="rId12"/>
          <a:stretch>
            <a:fillRect/>
          </a:stretch>
        </p:blipFill>
        <p:spPr>
          <a:xfrm>
            <a:off x="6248400" y="1371600"/>
            <a:ext cx="5715000" cy="3352800"/>
          </a:xfrm>
          <a:prstGeom prst="rect">
            <a:avLst/>
          </a:prstGeom>
        </p:spPr>
      </p:pic>
      <p:pic>
        <p:nvPicPr>
          <p:cNvPr id="18" name="Image 16" descr="preencoded.png"/>
          <p:cNvPicPr>
            <a:picLocks noChangeAspect="1"/>
          </p:cNvPicPr>
          <p:nvPr/>
        </p:nvPicPr>
        <p:blipFill>
          <a:blip r:embed="rId13"/>
          <a:stretch>
            <a:fillRect/>
          </a:stretch>
        </p:blipFill>
        <p:spPr>
          <a:xfrm>
            <a:off x="6400800" y="1524000"/>
            <a:ext cx="381000" cy="381000"/>
          </a:xfrm>
          <a:prstGeom prst="rect">
            <a:avLst/>
          </a:prstGeom>
        </p:spPr>
      </p:pic>
      <p:pic>
        <p:nvPicPr>
          <p:cNvPr id="19" name="Image 17" descr="preencoded.png"/>
          <p:cNvPicPr>
            <a:picLocks noChangeAspect="1"/>
          </p:cNvPicPr>
          <p:nvPr/>
        </p:nvPicPr>
        <p:blipFill>
          <a:blip r:embed="rId14"/>
          <a:stretch>
            <a:fillRect/>
          </a:stretch>
        </p:blipFill>
        <p:spPr>
          <a:xfrm>
            <a:off x="6496050" y="1638300"/>
            <a:ext cx="190500" cy="152400"/>
          </a:xfrm>
          <a:prstGeom prst="rect">
            <a:avLst/>
          </a:prstGeom>
        </p:spPr>
      </p:pic>
      <p:pic>
        <p:nvPicPr>
          <p:cNvPr id="20" name="Image 18" descr="preencoded.png"/>
          <p:cNvPicPr>
            <a:picLocks noChangeAspect="1"/>
          </p:cNvPicPr>
          <p:nvPr/>
        </p:nvPicPr>
        <p:blipFill>
          <a:blip r:embed="rId15"/>
          <a:stretch>
            <a:fillRect/>
          </a:stretch>
        </p:blipFill>
        <p:spPr>
          <a:xfrm>
            <a:off x="6400800" y="2590800"/>
            <a:ext cx="381000" cy="381000"/>
          </a:xfrm>
          <a:prstGeom prst="rect">
            <a:avLst/>
          </a:prstGeom>
        </p:spPr>
      </p:pic>
      <p:pic>
        <p:nvPicPr>
          <p:cNvPr id="21" name="Image 19" descr="preencoded.png"/>
          <p:cNvPicPr>
            <a:picLocks noChangeAspect="1"/>
          </p:cNvPicPr>
          <p:nvPr/>
        </p:nvPicPr>
        <p:blipFill>
          <a:blip r:embed="rId16"/>
          <a:stretch>
            <a:fillRect/>
          </a:stretch>
        </p:blipFill>
        <p:spPr>
          <a:xfrm>
            <a:off x="6515100" y="2705100"/>
            <a:ext cx="152400" cy="152400"/>
          </a:xfrm>
          <a:prstGeom prst="rect">
            <a:avLst/>
          </a:prstGeom>
        </p:spPr>
      </p:pic>
      <p:pic>
        <p:nvPicPr>
          <p:cNvPr id="22" name="Image 20" descr="preencoded.png"/>
          <p:cNvPicPr>
            <a:picLocks noChangeAspect="1"/>
          </p:cNvPicPr>
          <p:nvPr/>
        </p:nvPicPr>
        <p:blipFill>
          <a:blip r:embed="rId15"/>
          <a:stretch>
            <a:fillRect/>
          </a:stretch>
        </p:blipFill>
        <p:spPr>
          <a:xfrm>
            <a:off x="6400800" y="3657600"/>
            <a:ext cx="381000" cy="381000"/>
          </a:xfrm>
          <a:prstGeom prst="rect">
            <a:avLst/>
          </a:prstGeom>
        </p:spPr>
      </p:pic>
      <p:pic>
        <p:nvPicPr>
          <p:cNvPr id="23" name="Image 21" descr="preencoded.png"/>
          <p:cNvPicPr>
            <a:picLocks noChangeAspect="1"/>
          </p:cNvPicPr>
          <p:nvPr/>
        </p:nvPicPr>
        <p:blipFill>
          <a:blip r:embed="rId17"/>
          <a:stretch>
            <a:fillRect/>
          </a:stretch>
        </p:blipFill>
        <p:spPr>
          <a:xfrm>
            <a:off x="6515100" y="3771900"/>
            <a:ext cx="152400" cy="152400"/>
          </a:xfrm>
          <a:prstGeom prst="rect">
            <a:avLst/>
          </a:prstGeom>
        </p:spPr>
      </p:pic>
      <p:pic>
        <p:nvPicPr>
          <p:cNvPr id="24" name="Image 22" descr="preencoded.png"/>
          <p:cNvPicPr>
            <a:picLocks noChangeAspect="1"/>
          </p:cNvPicPr>
          <p:nvPr/>
        </p:nvPicPr>
        <p:blipFill>
          <a:blip r:embed="rId18"/>
          <a:stretch>
            <a:fillRect/>
          </a:stretch>
        </p:blipFill>
        <p:spPr>
          <a:xfrm>
            <a:off x="0" y="6499771"/>
            <a:ext cx="12192000" cy="358229"/>
          </a:xfrm>
          <a:prstGeom prst="rect">
            <a:avLst/>
          </a:prstGeom>
        </p:spPr>
      </p:pic>
      <p:sp>
        <p:nvSpPr>
          <p:cNvPr id="25"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Yitian Yuan: Evidence &amp; Lessons</a:t>
            </a:r>
            <a:endParaRPr lang="en-US" sz="2700" dirty="0"/>
          </a:p>
        </p:txBody>
      </p:sp>
      <p:sp>
        <p:nvSpPr>
          <p:cNvPr id="26" name="Text 1"/>
          <p:cNvSpPr/>
          <p:nvPr/>
        </p:nvSpPr>
        <p:spPr>
          <a:xfrm>
            <a:off x="476250" y="914400"/>
            <a:ext cx="5715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Evidence</a:t>
            </a:r>
            <a:endParaRPr lang="en-US" sz="1800" dirty="0"/>
          </a:p>
        </p:txBody>
      </p:sp>
      <p:sp>
        <p:nvSpPr>
          <p:cNvPr id="27" name="Text 2"/>
          <p:cNvSpPr/>
          <p:nvPr/>
        </p:nvSpPr>
        <p:spPr>
          <a:xfrm>
            <a:off x="628650" y="1524000"/>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 Database Table</a:t>
            </a:r>
            <a:endParaRPr lang="en-US" sz="1500" dirty="0"/>
          </a:p>
        </p:txBody>
      </p:sp>
      <p:sp>
        <p:nvSpPr>
          <p:cNvPr id="38" name="Text 13"/>
          <p:cNvSpPr/>
          <p:nvPr/>
        </p:nvSpPr>
        <p:spPr>
          <a:xfrm>
            <a:off x="695325" y="3848100"/>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 Dynamic Rendering</a:t>
            </a:r>
            <a:endParaRPr lang="en-US" sz="1500" dirty="0"/>
          </a:p>
        </p:txBody>
      </p:sp>
      <p:sp>
        <p:nvSpPr>
          <p:cNvPr id="46" name="Text 21"/>
          <p:cNvSpPr/>
          <p:nvPr/>
        </p:nvSpPr>
        <p:spPr>
          <a:xfrm>
            <a:off x="533400" y="6175921"/>
            <a:ext cx="649224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 jobs.php dynamically renders job listings from the database</a:t>
            </a:r>
            <a:endParaRPr lang="en-US" sz="1050" dirty="0"/>
          </a:p>
        </p:txBody>
      </p:sp>
      <p:sp>
        <p:nvSpPr>
          <p:cNvPr id="47" name="Text 22"/>
          <p:cNvSpPr/>
          <p:nvPr/>
        </p:nvSpPr>
        <p:spPr>
          <a:xfrm>
            <a:off x="6496050" y="914400"/>
            <a:ext cx="5715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Lessons Learned</a:t>
            </a:r>
            <a:endParaRPr lang="en-US" sz="1800" dirty="0"/>
          </a:p>
        </p:txBody>
      </p:sp>
      <p:sp>
        <p:nvSpPr>
          <p:cNvPr id="48" name="Text 23"/>
          <p:cNvSpPr/>
          <p:nvPr/>
        </p:nvSpPr>
        <p:spPr>
          <a:xfrm>
            <a:off x="6896100" y="1581150"/>
            <a:ext cx="3138607"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Content Single-Sourcing</a:t>
            </a:r>
            <a:endParaRPr lang="en-US" sz="1500" dirty="0"/>
          </a:p>
        </p:txBody>
      </p:sp>
      <p:sp>
        <p:nvSpPr>
          <p:cNvPr id="49" name="Text 24"/>
          <p:cNvSpPr/>
          <p:nvPr/>
        </p:nvSpPr>
        <p:spPr>
          <a:xfrm>
            <a:off x="6934200" y="19812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By storing job details in a MySQL database, we established a single, authoritative source for all job-related content.</a:t>
            </a:r>
            <a:endParaRPr lang="en-US" sz="1200" dirty="0"/>
          </a:p>
        </p:txBody>
      </p:sp>
      <p:sp>
        <p:nvSpPr>
          <p:cNvPr id="50" name="Text 25"/>
          <p:cNvSpPr/>
          <p:nvPr/>
        </p:nvSpPr>
        <p:spPr>
          <a:xfrm>
            <a:off x="6896100" y="2647950"/>
            <a:ext cx="301734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Separation of Concerns</a:t>
            </a:r>
            <a:endParaRPr lang="en-US" sz="1500" dirty="0"/>
          </a:p>
        </p:txBody>
      </p:sp>
      <p:sp>
        <p:nvSpPr>
          <p:cNvPr id="51" name="Text 26"/>
          <p:cNvSpPr/>
          <p:nvPr/>
        </p:nvSpPr>
        <p:spPr>
          <a:xfrm>
            <a:off x="6934200" y="30480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We decoupled content from presentation, allowing for easier updates and consistent display across the site.</a:t>
            </a:r>
            <a:endParaRPr lang="en-US" sz="1200" dirty="0"/>
          </a:p>
        </p:txBody>
      </p:sp>
      <p:sp>
        <p:nvSpPr>
          <p:cNvPr id="52" name="Text 27"/>
          <p:cNvSpPr/>
          <p:nvPr/>
        </p:nvSpPr>
        <p:spPr>
          <a:xfrm>
            <a:off x="6896100" y="3714750"/>
            <a:ext cx="279892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Maintenance Benefits</a:t>
            </a:r>
            <a:endParaRPr lang="en-US" sz="1500" dirty="0"/>
          </a:p>
        </p:txBody>
      </p:sp>
      <p:sp>
        <p:nvSpPr>
          <p:cNvPr id="53" name="Text 28"/>
          <p:cNvSpPr/>
          <p:nvPr/>
        </p:nvSpPr>
        <p:spPr>
          <a:xfrm>
            <a:off x="6934200" y="41148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This approach enhances maintainability and scalability, making future content management much more efficient.</a:t>
            </a:r>
            <a:endParaRPr lang="en-US" sz="1200" dirty="0"/>
          </a:p>
        </p:txBody>
      </p:sp>
      <p:sp>
        <p:nvSpPr>
          <p:cNvPr id="55" name="Text 30"/>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56" name="Text 31"/>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9/16</a:t>
            </a:r>
            <a:endParaRPr lang="en-US" sz="1080" dirty="0"/>
          </a:p>
        </p:txBody>
      </p:sp>
      <p:pic>
        <p:nvPicPr>
          <p:cNvPr id="57" name="Picture 56">
            <a:extLst>
              <a:ext uri="{FF2B5EF4-FFF2-40B4-BE49-F238E27FC236}">
                <a16:creationId xmlns:a16="http://schemas.microsoft.com/office/drawing/2014/main" id="{02029BCA-2D5C-C080-0FA3-2EDE7DD8506E}"/>
              </a:ext>
            </a:extLst>
          </p:cNvPr>
          <p:cNvPicPr>
            <a:picLocks noChangeAspect="1"/>
          </p:cNvPicPr>
          <p:nvPr/>
        </p:nvPicPr>
        <p:blipFill>
          <a:blip r:embed="rId19"/>
          <a:stretch>
            <a:fillRect/>
          </a:stretch>
        </p:blipFill>
        <p:spPr>
          <a:xfrm>
            <a:off x="361950" y="4152900"/>
            <a:ext cx="5429250" cy="1977993"/>
          </a:xfrm>
          <a:prstGeom prst="rect">
            <a:avLst/>
          </a:prstGeom>
        </p:spPr>
      </p:pic>
      <p:pic>
        <p:nvPicPr>
          <p:cNvPr id="59" name="Picture 58">
            <a:extLst>
              <a:ext uri="{FF2B5EF4-FFF2-40B4-BE49-F238E27FC236}">
                <a16:creationId xmlns:a16="http://schemas.microsoft.com/office/drawing/2014/main" id="{91C04698-7BE6-E8B0-CE1D-512B1257C5FB}"/>
              </a:ext>
            </a:extLst>
          </p:cNvPr>
          <p:cNvPicPr>
            <a:picLocks noChangeAspect="1"/>
          </p:cNvPicPr>
          <p:nvPr/>
        </p:nvPicPr>
        <p:blipFill>
          <a:blip r:embed="rId20"/>
          <a:stretch>
            <a:fillRect/>
          </a:stretch>
        </p:blipFill>
        <p:spPr>
          <a:xfrm>
            <a:off x="374750" y="2015579"/>
            <a:ext cx="5568850" cy="121339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228600" y="942975"/>
            <a:ext cx="171450" cy="228600"/>
          </a:xfrm>
          <a:prstGeom prst="rect">
            <a:avLst/>
          </a:prstGeom>
        </p:spPr>
      </p:pic>
      <p:pic>
        <p:nvPicPr>
          <p:cNvPr id="5" name="Image 3" descr="preencoded.png"/>
          <p:cNvPicPr>
            <a:picLocks noChangeAspect="1"/>
          </p:cNvPicPr>
          <p:nvPr/>
        </p:nvPicPr>
        <p:blipFill>
          <a:blip r:embed="rId6"/>
          <a:stretch>
            <a:fillRect/>
          </a:stretch>
        </p:blipFill>
        <p:spPr>
          <a:xfrm>
            <a:off x="228600" y="1371600"/>
            <a:ext cx="5715000" cy="2171700"/>
          </a:xfrm>
          <a:prstGeom prst="rect">
            <a:avLst/>
          </a:prstGeom>
        </p:spPr>
      </p:pic>
      <p:pic>
        <p:nvPicPr>
          <p:cNvPr id="6" name="Image 4" descr="preencoded.png"/>
          <p:cNvPicPr>
            <a:picLocks noChangeAspect="1"/>
          </p:cNvPicPr>
          <p:nvPr/>
        </p:nvPicPr>
        <p:blipFill>
          <a:blip r:embed="rId7"/>
          <a:stretch>
            <a:fillRect/>
          </a:stretch>
        </p:blipFill>
        <p:spPr>
          <a:xfrm>
            <a:off x="381000" y="1562100"/>
            <a:ext cx="171450" cy="190500"/>
          </a:xfrm>
          <a:prstGeom prst="rect">
            <a:avLst/>
          </a:prstGeom>
        </p:spPr>
      </p:pic>
      <p:pic>
        <p:nvPicPr>
          <p:cNvPr id="12" name="Image 10" descr="preencoded.png"/>
          <p:cNvPicPr>
            <a:picLocks noChangeAspect="1"/>
          </p:cNvPicPr>
          <p:nvPr/>
        </p:nvPicPr>
        <p:blipFill>
          <a:blip r:embed="rId8"/>
          <a:stretch>
            <a:fillRect/>
          </a:stretch>
        </p:blipFill>
        <p:spPr>
          <a:xfrm>
            <a:off x="228600" y="3695699"/>
            <a:ext cx="5715000" cy="2727872"/>
          </a:xfrm>
          <a:prstGeom prst="rect">
            <a:avLst/>
          </a:prstGeom>
        </p:spPr>
      </p:pic>
      <p:pic>
        <p:nvPicPr>
          <p:cNvPr id="13" name="Image 11" descr="preencoded.png"/>
          <p:cNvPicPr>
            <a:picLocks noChangeAspect="1"/>
          </p:cNvPicPr>
          <p:nvPr/>
        </p:nvPicPr>
        <p:blipFill>
          <a:blip r:embed="rId9"/>
          <a:stretch>
            <a:fillRect/>
          </a:stretch>
        </p:blipFill>
        <p:spPr>
          <a:xfrm>
            <a:off x="381000" y="3886200"/>
            <a:ext cx="238125" cy="190500"/>
          </a:xfrm>
          <a:prstGeom prst="rect">
            <a:avLst/>
          </a:prstGeom>
        </p:spPr>
      </p:pic>
      <p:pic>
        <p:nvPicPr>
          <p:cNvPr id="15" name="Image 13" descr="preencoded.png"/>
          <p:cNvPicPr>
            <a:picLocks noChangeAspect="1"/>
          </p:cNvPicPr>
          <p:nvPr/>
        </p:nvPicPr>
        <p:blipFill>
          <a:blip r:embed="rId10"/>
          <a:stretch>
            <a:fillRect/>
          </a:stretch>
        </p:blipFill>
        <p:spPr>
          <a:xfrm>
            <a:off x="361950" y="6194971"/>
            <a:ext cx="133350" cy="133350"/>
          </a:xfrm>
          <a:prstGeom prst="rect">
            <a:avLst/>
          </a:prstGeom>
        </p:spPr>
      </p:pic>
      <p:pic>
        <p:nvPicPr>
          <p:cNvPr id="16" name="Image 14" descr="preencoded.png"/>
          <p:cNvPicPr>
            <a:picLocks noChangeAspect="1"/>
          </p:cNvPicPr>
          <p:nvPr/>
        </p:nvPicPr>
        <p:blipFill>
          <a:blip r:embed="rId11"/>
          <a:stretch>
            <a:fillRect/>
          </a:stretch>
        </p:blipFill>
        <p:spPr>
          <a:xfrm>
            <a:off x="6248400" y="942975"/>
            <a:ext cx="171450" cy="228600"/>
          </a:xfrm>
          <a:prstGeom prst="rect">
            <a:avLst/>
          </a:prstGeom>
        </p:spPr>
      </p:pic>
      <p:pic>
        <p:nvPicPr>
          <p:cNvPr id="17" name="Image 15" descr="preencoded.png"/>
          <p:cNvPicPr>
            <a:picLocks noChangeAspect="1"/>
          </p:cNvPicPr>
          <p:nvPr/>
        </p:nvPicPr>
        <p:blipFill>
          <a:blip r:embed="rId12"/>
          <a:stretch>
            <a:fillRect/>
          </a:stretch>
        </p:blipFill>
        <p:spPr>
          <a:xfrm>
            <a:off x="6248400" y="1371600"/>
            <a:ext cx="5715000" cy="3352800"/>
          </a:xfrm>
          <a:prstGeom prst="rect">
            <a:avLst/>
          </a:prstGeom>
        </p:spPr>
      </p:pic>
      <p:pic>
        <p:nvPicPr>
          <p:cNvPr id="18" name="Image 16" descr="preencoded.png"/>
          <p:cNvPicPr>
            <a:picLocks noChangeAspect="1"/>
          </p:cNvPicPr>
          <p:nvPr/>
        </p:nvPicPr>
        <p:blipFill>
          <a:blip r:embed="rId13"/>
          <a:stretch>
            <a:fillRect/>
          </a:stretch>
        </p:blipFill>
        <p:spPr>
          <a:xfrm>
            <a:off x="6400800" y="1524000"/>
            <a:ext cx="381000" cy="381000"/>
          </a:xfrm>
          <a:prstGeom prst="rect">
            <a:avLst/>
          </a:prstGeom>
        </p:spPr>
      </p:pic>
      <p:pic>
        <p:nvPicPr>
          <p:cNvPr id="19" name="Image 17" descr="preencoded.png"/>
          <p:cNvPicPr>
            <a:picLocks noChangeAspect="1"/>
          </p:cNvPicPr>
          <p:nvPr/>
        </p:nvPicPr>
        <p:blipFill>
          <a:blip r:embed="rId14"/>
          <a:stretch>
            <a:fillRect/>
          </a:stretch>
        </p:blipFill>
        <p:spPr>
          <a:xfrm>
            <a:off x="6496050" y="1638300"/>
            <a:ext cx="190500" cy="152400"/>
          </a:xfrm>
          <a:prstGeom prst="rect">
            <a:avLst/>
          </a:prstGeom>
        </p:spPr>
      </p:pic>
      <p:pic>
        <p:nvPicPr>
          <p:cNvPr id="20" name="Image 18" descr="preencoded.png"/>
          <p:cNvPicPr>
            <a:picLocks noChangeAspect="1"/>
          </p:cNvPicPr>
          <p:nvPr/>
        </p:nvPicPr>
        <p:blipFill>
          <a:blip r:embed="rId15"/>
          <a:stretch>
            <a:fillRect/>
          </a:stretch>
        </p:blipFill>
        <p:spPr>
          <a:xfrm>
            <a:off x="6400800" y="2590800"/>
            <a:ext cx="381000" cy="381000"/>
          </a:xfrm>
          <a:prstGeom prst="rect">
            <a:avLst/>
          </a:prstGeom>
        </p:spPr>
      </p:pic>
      <p:pic>
        <p:nvPicPr>
          <p:cNvPr id="21" name="Image 19" descr="preencoded.png"/>
          <p:cNvPicPr>
            <a:picLocks noChangeAspect="1"/>
          </p:cNvPicPr>
          <p:nvPr/>
        </p:nvPicPr>
        <p:blipFill>
          <a:blip r:embed="rId16"/>
          <a:stretch>
            <a:fillRect/>
          </a:stretch>
        </p:blipFill>
        <p:spPr>
          <a:xfrm>
            <a:off x="6515100" y="2705100"/>
            <a:ext cx="152400" cy="152400"/>
          </a:xfrm>
          <a:prstGeom prst="rect">
            <a:avLst/>
          </a:prstGeom>
        </p:spPr>
      </p:pic>
      <p:pic>
        <p:nvPicPr>
          <p:cNvPr id="22" name="Image 20" descr="preencoded.png"/>
          <p:cNvPicPr>
            <a:picLocks noChangeAspect="1"/>
          </p:cNvPicPr>
          <p:nvPr/>
        </p:nvPicPr>
        <p:blipFill>
          <a:blip r:embed="rId15"/>
          <a:stretch>
            <a:fillRect/>
          </a:stretch>
        </p:blipFill>
        <p:spPr>
          <a:xfrm>
            <a:off x="6400800" y="3657600"/>
            <a:ext cx="381000" cy="381000"/>
          </a:xfrm>
          <a:prstGeom prst="rect">
            <a:avLst/>
          </a:prstGeom>
        </p:spPr>
      </p:pic>
      <p:pic>
        <p:nvPicPr>
          <p:cNvPr id="23" name="Image 21" descr="preencoded.png"/>
          <p:cNvPicPr>
            <a:picLocks noChangeAspect="1"/>
          </p:cNvPicPr>
          <p:nvPr/>
        </p:nvPicPr>
        <p:blipFill>
          <a:blip r:embed="rId17"/>
          <a:stretch>
            <a:fillRect/>
          </a:stretch>
        </p:blipFill>
        <p:spPr>
          <a:xfrm>
            <a:off x="6515100" y="3771900"/>
            <a:ext cx="152400" cy="152400"/>
          </a:xfrm>
          <a:prstGeom prst="rect">
            <a:avLst/>
          </a:prstGeom>
        </p:spPr>
      </p:pic>
      <p:pic>
        <p:nvPicPr>
          <p:cNvPr id="24" name="Image 22" descr="preencoded.png"/>
          <p:cNvPicPr>
            <a:picLocks noChangeAspect="1"/>
          </p:cNvPicPr>
          <p:nvPr/>
        </p:nvPicPr>
        <p:blipFill>
          <a:blip r:embed="rId18"/>
          <a:stretch>
            <a:fillRect/>
          </a:stretch>
        </p:blipFill>
        <p:spPr>
          <a:xfrm>
            <a:off x="0" y="6499771"/>
            <a:ext cx="12192000" cy="358229"/>
          </a:xfrm>
          <a:prstGeom prst="rect">
            <a:avLst/>
          </a:prstGeom>
        </p:spPr>
      </p:pic>
      <p:sp>
        <p:nvSpPr>
          <p:cNvPr id="25"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Yitian Yuan: Evidence &amp; Lessons</a:t>
            </a:r>
            <a:endParaRPr lang="en-US" sz="2700" dirty="0"/>
          </a:p>
        </p:txBody>
      </p:sp>
      <p:sp>
        <p:nvSpPr>
          <p:cNvPr id="26" name="Text 1"/>
          <p:cNvSpPr/>
          <p:nvPr/>
        </p:nvSpPr>
        <p:spPr>
          <a:xfrm>
            <a:off x="476250" y="914400"/>
            <a:ext cx="5715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Evidence</a:t>
            </a:r>
            <a:endParaRPr lang="en-US" sz="1800" dirty="0"/>
          </a:p>
        </p:txBody>
      </p:sp>
      <p:sp>
        <p:nvSpPr>
          <p:cNvPr id="27" name="Text 2"/>
          <p:cNvSpPr/>
          <p:nvPr/>
        </p:nvSpPr>
        <p:spPr>
          <a:xfrm>
            <a:off x="628650" y="1524000"/>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 Database Table</a:t>
            </a:r>
            <a:endParaRPr lang="en-US" sz="1500" dirty="0"/>
          </a:p>
        </p:txBody>
      </p:sp>
      <p:sp>
        <p:nvSpPr>
          <p:cNvPr id="38" name="Text 13"/>
          <p:cNvSpPr/>
          <p:nvPr/>
        </p:nvSpPr>
        <p:spPr>
          <a:xfrm>
            <a:off x="695325" y="3848100"/>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 Dynamic Rendering</a:t>
            </a:r>
            <a:endParaRPr lang="en-US" sz="1500" dirty="0"/>
          </a:p>
        </p:txBody>
      </p:sp>
      <p:sp>
        <p:nvSpPr>
          <p:cNvPr id="46" name="Text 21"/>
          <p:cNvSpPr/>
          <p:nvPr/>
        </p:nvSpPr>
        <p:spPr>
          <a:xfrm>
            <a:off x="533400" y="6175921"/>
            <a:ext cx="649224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 jobs.php dynamically renders job listings from the database</a:t>
            </a:r>
            <a:endParaRPr lang="en-US" sz="1050" dirty="0"/>
          </a:p>
        </p:txBody>
      </p:sp>
      <p:sp>
        <p:nvSpPr>
          <p:cNvPr id="47" name="Text 22"/>
          <p:cNvSpPr/>
          <p:nvPr/>
        </p:nvSpPr>
        <p:spPr>
          <a:xfrm>
            <a:off x="6496050" y="914400"/>
            <a:ext cx="5715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Lessons Learned</a:t>
            </a:r>
            <a:endParaRPr lang="en-US" sz="1800" dirty="0"/>
          </a:p>
        </p:txBody>
      </p:sp>
      <p:sp>
        <p:nvSpPr>
          <p:cNvPr id="48" name="Text 23"/>
          <p:cNvSpPr/>
          <p:nvPr/>
        </p:nvSpPr>
        <p:spPr>
          <a:xfrm>
            <a:off x="6896100" y="1581150"/>
            <a:ext cx="3138607"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Content Single-Sourcing</a:t>
            </a:r>
            <a:endParaRPr lang="en-US" sz="1500" dirty="0"/>
          </a:p>
        </p:txBody>
      </p:sp>
      <p:sp>
        <p:nvSpPr>
          <p:cNvPr id="49" name="Text 24"/>
          <p:cNvSpPr/>
          <p:nvPr/>
        </p:nvSpPr>
        <p:spPr>
          <a:xfrm>
            <a:off x="6934200" y="19812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By storing job details in a MySQL database, we established a single, authoritative source for all job-related content.</a:t>
            </a:r>
            <a:endParaRPr lang="en-US" sz="1200" dirty="0"/>
          </a:p>
        </p:txBody>
      </p:sp>
      <p:sp>
        <p:nvSpPr>
          <p:cNvPr id="50" name="Text 25"/>
          <p:cNvSpPr/>
          <p:nvPr/>
        </p:nvSpPr>
        <p:spPr>
          <a:xfrm>
            <a:off x="6896100" y="2647950"/>
            <a:ext cx="301734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Separation of Concerns</a:t>
            </a:r>
            <a:endParaRPr lang="en-US" sz="1500" dirty="0"/>
          </a:p>
        </p:txBody>
      </p:sp>
      <p:sp>
        <p:nvSpPr>
          <p:cNvPr id="51" name="Text 26"/>
          <p:cNvSpPr/>
          <p:nvPr/>
        </p:nvSpPr>
        <p:spPr>
          <a:xfrm>
            <a:off x="6934200" y="30480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We decoupled content from presentation, allowing for easier updates and consistent display across the site.</a:t>
            </a:r>
            <a:endParaRPr lang="en-US" sz="1200" dirty="0"/>
          </a:p>
        </p:txBody>
      </p:sp>
      <p:sp>
        <p:nvSpPr>
          <p:cNvPr id="52" name="Text 27"/>
          <p:cNvSpPr/>
          <p:nvPr/>
        </p:nvSpPr>
        <p:spPr>
          <a:xfrm>
            <a:off x="6896100" y="3714750"/>
            <a:ext cx="279892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Maintenance Benefits</a:t>
            </a:r>
            <a:endParaRPr lang="en-US" sz="1500" dirty="0"/>
          </a:p>
        </p:txBody>
      </p:sp>
      <p:sp>
        <p:nvSpPr>
          <p:cNvPr id="53" name="Text 28"/>
          <p:cNvSpPr/>
          <p:nvPr/>
        </p:nvSpPr>
        <p:spPr>
          <a:xfrm>
            <a:off x="6934200" y="41148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This approach enhances maintainability and scalability, making future content management much more efficient.</a:t>
            </a:r>
            <a:endParaRPr lang="en-US" sz="1200" dirty="0"/>
          </a:p>
        </p:txBody>
      </p:sp>
      <p:sp>
        <p:nvSpPr>
          <p:cNvPr id="55" name="Text 30"/>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56" name="Text 31"/>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9/16</a:t>
            </a:r>
            <a:endParaRPr lang="en-US" sz="1080" dirty="0"/>
          </a:p>
        </p:txBody>
      </p:sp>
      <p:pic>
        <p:nvPicPr>
          <p:cNvPr id="57" name="Picture 56">
            <a:extLst>
              <a:ext uri="{FF2B5EF4-FFF2-40B4-BE49-F238E27FC236}">
                <a16:creationId xmlns:a16="http://schemas.microsoft.com/office/drawing/2014/main" id="{02029BCA-2D5C-C080-0FA3-2EDE7DD8506E}"/>
              </a:ext>
            </a:extLst>
          </p:cNvPr>
          <p:cNvPicPr>
            <a:picLocks noChangeAspect="1"/>
          </p:cNvPicPr>
          <p:nvPr/>
        </p:nvPicPr>
        <p:blipFill>
          <a:blip r:embed="rId19"/>
          <a:srcRect/>
          <a:stretch/>
        </p:blipFill>
        <p:spPr>
          <a:xfrm>
            <a:off x="361950" y="4334573"/>
            <a:ext cx="5429250" cy="1614646"/>
          </a:xfrm>
          <a:prstGeom prst="rect">
            <a:avLst/>
          </a:prstGeom>
        </p:spPr>
      </p:pic>
      <p:pic>
        <p:nvPicPr>
          <p:cNvPr id="14" name="Picture 13">
            <a:extLst>
              <a:ext uri="{FF2B5EF4-FFF2-40B4-BE49-F238E27FC236}">
                <a16:creationId xmlns:a16="http://schemas.microsoft.com/office/drawing/2014/main" id="{806EB53D-1DAF-DA4B-218F-C8D967F214B8}"/>
              </a:ext>
            </a:extLst>
          </p:cNvPr>
          <p:cNvPicPr>
            <a:picLocks noChangeAspect="1"/>
          </p:cNvPicPr>
          <p:nvPr/>
        </p:nvPicPr>
        <p:blipFill>
          <a:blip r:embed="rId20"/>
          <a:stretch>
            <a:fillRect/>
          </a:stretch>
        </p:blipFill>
        <p:spPr>
          <a:xfrm>
            <a:off x="400050" y="2284958"/>
            <a:ext cx="5410200" cy="676275"/>
          </a:xfrm>
          <a:prstGeom prst="rect">
            <a:avLst/>
          </a:prstGeom>
        </p:spPr>
      </p:pic>
    </p:spTree>
    <p:extLst>
      <p:ext uri="{BB962C8B-B14F-4D97-AF65-F5344CB8AC3E}">
        <p14:creationId xmlns:p14="http://schemas.microsoft.com/office/powerpoint/2010/main" val="11369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228600" y="942975"/>
            <a:ext cx="171450" cy="228600"/>
          </a:xfrm>
          <a:prstGeom prst="rect">
            <a:avLst/>
          </a:prstGeom>
        </p:spPr>
      </p:pic>
      <p:pic>
        <p:nvPicPr>
          <p:cNvPr id="5" name="Image 3" descr="preencoded.png"/>
          <p:cNvPicPr>
            <a:picLocks noChangeAspect="1"/>
          </p:cNvPicPr>
          <p:nvPr/>
        </p:nvPicPr>
        <p:blipFill>
          <a:blip r:embed="rId6"/>
          <a:stretch>
            <a:fillRect/>
          </a:stretch>
        </p:blipFill>
        <p:spPr>
          <a:xfrm>
            <a:off x="228600" y="1371600"/>
            <a:ext cx="5715000" cy="2171700"/>
          </a:xfrm>
          <a:prstGeom prst="rect">
            <a:avLst/>
          </a:prstGeom>
        </p:spPr>
      </p:pic>
      <p:pic>
        <p:nvPicPr>
          <p:cNvPr id="6" name="Image 4" descr="preencoded.png"/>
          <p:cNvPicPr>
            <a:picLocks noChangeAspect="1"/>
          </p:cNvPicPr>
          <p:nvPr/>
        </p:nvPicPr>
        <p:blipFill>
          <a:blip r:embed="rId7"/>
          <a:stretch>
            <a:fillRect/>
          </a:stretch>
        </p:blipFill>
        <p:spPr>
          <a:xfrm>
            <a:off x="381000" y="1562100"/>
            <a:ext cx="171450" cy="190500"/>
          </a:xfrm>
          <a:prstGeom prst="rect">
            <a:avLst/>
          </a:prstGeom>
        </p:spPr>
      </p:pic>
      <p:pic>
        <p:nvPicPr>
          <p:cNvPr id="7" name="Image 5" descr="preencoded.png"/>
          <p:cNvPicPr>
            <a:picLocks noChangeAspect="1"/>
          </p:cNvPicPr>
          <p:nvPr/>
        </p:nvPicPr>
        <p:blipFill>
          <a:blip r:embed="rId8"/>
          <a:stretch>
            <a:fillRect/>
          </a:stretch>
        </p:blipFill>
        <p:spPr>
          <a:xfrm>
            <a:off x="381000" y="1866900"/>
            <a:ext cx="5410200" cy="1524000"/>
          </a:xfrm>
          <a:prstGeom prst="rect">
            <a:avLst/>
          </a:prstGeom>
        </p:spPr>
      </p:pic>
      <p:pic>
        <p:nvPicPr>
          <p:cNvPr id="8" name="Image 6" descr="preencoded.png"/>
          <p:cNvPicPr>
            <a:picLocks noChangeAspect="1"/>
          </p:cNvPicPr>
          <p:nvPr/>
        </p:nvPicPr>
        <p:blipFill>
          <a:blip r:embed="rId9"/>
          <a:stretch>
            <a:fillRect/>
          </a:stretch>
        </p:blipFill>
        <p:spPr>
          <a:xfrm>
            <a:off x="381000" y="1866900"/>
            <a:ext cx="5410200" cy="381000"/>
          </a:xfrm>
          <a:prstGeom prst="rect">
            <a:avLst/>
          </a:prstGeom>
        </p:spPr>
      </p:pic>
      <p:pic>
        <p:nvPicPr>
          <p:cNvPr id="9" name="Image 7" descr="preencoded.png"/>
          <p:cNvPicPr>
            <a:picLocks noChangeAspect="1"/>
          </p:cNvPicPr>
          <p:nvPr/>
        </p:nvPicPr>
        <p:blipFill>
          <a:blip r:embed="rId10"/>
          <a:stretch>
            <a:fillRect/>
          </a:stretch>
        </p:blipFill>
        <p:spPr>
          <a:xfrm>
            <a:off x="495300" y="2362200"/>
            <a:ext cx="5181600" cy="304800"/>
          </a:xfrm>
          <a:prstGeom prst="rect">
            <a:avLst/>
          </a:prstGeom>
        </p:spPr>
      </p:pic>
      <p:pic>
        <p:nvPicPr>
          <p:cNvPr id="10" name="Image 8" descr="preencoded.png"/>
          <p:cNvPicPr>
            <a:picLocks noChangeAspect="1"/>
          </p:cNvPicPr>
          <p:nvPr/>
        </p:nvPicPr>
        <p:blipFill>
          <a:blip r:embed="rId11"/>
          <a:stretch>
            <a:fillRect/>
          </a:stretch>
        </p:blipFill>
        <p:spPr>
          <a:xfrm>
            <a:off x="495300" y="2667000"/>
            <a:ext cx="5181600" cy="304800"/>
          </a:xfrm>
          <a:prstGeom prst="rect">
            <a:avLst/>
          </a:prstGeom>
        </p:spPr>
      </p:pic>
      <p:pic>
        <p:nvPicPr>
          <p:cNvPr id="11" name="Image 9" descr="preencoded.png"/>
          <p:cNvPicPr>
            <a:picLocks noChangeAspect="1"/>
          </p:cNvPicPr>
          <p:nvPr/>
        </p:nvPicPr>
        <p:blipFill>
          <a:blip r:embed="rId10"/>
          <a:stretch>
            <a:fillRect/>
          </a:stretch>
        </p:blipFill>
        <p:spPr>
          <a:xfrm>
            <a:off x="495300" y="2971800"/>
            <a:ext cx="5181600" cy="304800"/>
          </a:xfrm>
          <a:prstGeom prst="rect">
            <a:avLst/>
          </a:prstGeom>
        </p:spPr>
      </p:pic>
      <p:pic>
        <p:nvPicPr>
          <p:cNvPr id="12" name="Image 10" descr="preencoded.png"/>
          <p:cNvPicPr>
            <a:picLocks noChangeAspect="1"/>
          </p:cNvPicPr>
          <p:nvPr/>
        </p:nvPicPr>
        <p:blipFill>
          <a:blip r:embed="rId12"/>
          <a:stretch>
            <a:fillRect/>
          </a:stretch>
        </p:blipFill>
        <p:spPr>
          <a:xfrm>
            <a:off x="228600" y="3695699"/>
            <a:ext cx="5715000" cy="2727872"/>
          </a:xfrm>
          <a:prstGeom prst="rect">
            <a:avLst/>
          </a:prstGeom>
        </p:spPr>
      </p:pic>
      <p:pic>
        <p:nvPicPr>
          <p:cNvPr id="13" name="Image 11" descr="preencoded.png"/>
          <p:cNvPicPr>
            <a:picLocks noChangeAspect="1"/>
          </p:cNvPicPr>
          <p:nvPr/>
        </p:nvPicPr>
        <p:blipFill>
          <a:blip r:embed="rId13"/>
          <a:stretch>
            <a:fillRect/>
          </a:stretch>
        </p:blipFill>
        <p:spPr>
          <a:xfrm>
            <a:off x="381000" y="3886200"/>
            <a:ext cx="238125" cy="190500"/>
          </a:xfrm>
          <a:prstGeom prst="rect">
            <a:avLst/>
          </a:prstGeom>
        </p:spPr>
      </p:pic>
      <p:pic>
        <p:nvPicPr>
          <p:cNvPr id="15" name="Image 13" descr="preencoded.png"/>
          <p:cNvPicPr>
            <a:picLocks noChangeAspect="1"/>
          </p:cNvPicPr>
          <p:nvPr/>
        </p:nvPicPr>
        <p:blipFill>
          <a:blip r:embed="rId14"/>
          <a:stretch>
            <a:fillRect/>
          </a:stretch>
        </p:blipFill>
        <p:spPr>
          <a:xfrm>
            <a:off x="361950" y="6194971"/>
            <a:ext cx="133350" cy="133350"/>
          </a:xfrm>
          <a:prstGeom prst="rect">
            <a:avLst/>
          </a:prstGeom>
        </p:spPr>
      </p:pic>
      <p:pic>
        <p:nvPicPr>
          <p:cNvPr id="16" name="Image 14" descr="preencoded.png"/>
          <p:cNvPicPr>
            <a:picLocks noChangeAspect="1"/>
          </p:cNvPicPr>
          <p:nvPr/>
        </p:nvPicPr>
        <p:blipFill>
          <a:blip r:embed="rId15"/>
          <a:stretch>
            <a:fillRect/>
          </a:stretch>
        </p:blipFill>
        <p:spPr>
          <a:xfrm>
            <a:off x="6248400" y="942975"/>
            <a:ext cx="171450" cy="228600"/>
          </a:xfrm>
          <a:prstGeom prst="rect">
            <a:avLst/>
          </a:prstGeom>
        </p:spPr>
      </p:pic>
      <p:pic>
        <p:nvPicPr>
          <p:cNvPr id="17" name="Image 15" descr="preencoded.png"/>
          <p:cNvPicPr>
            <a:picLocks noChangeAspect="1"/>
          </p:cNvPicPr>
          <p:nvPr/>
        </p:nvPicPr>
        <p:blipFill>
          <a:blip r:embed="rId16"/>
          <a:stretch>
            <a:fillRect/>
          </a:stretch>
        </p:blipFill>
        <p:spPr>
          <a:xfrm>
            <a:off x="6248400" y="1371599"/>
            <a:ext cx="5715000" cy="3623221"/>
          </a:xfrm>
          <a:prstGeom prst="rect">
            <a:avLst/>
          </a:prstGeom>
        </p:spPr>
      </p:pic>
      <p:pic>
        <p:nvPicPr>
          <p:cNvPr id="18" name="Image 16" descr="preencoded.png"/>
          <p:cNvPicPr>
            <a:picLocks noChangeAspect="1"/>
          </p:cNvPicPr>
          <p:nvPr/>
        </p:nvPicPr>
        <p:blipFill>
          <a:blip r:embed="rId17"/>
          <a:stretch>
            <a:fillRect/>
          </a:stretch>
        </p:blipFill>
        <p:spPr>
          <a:xfrm>
            <a:off x="6400800" y="1524000"/>
            <a:ext cx="381000" cy="381000"/>
          </a:xfrm>
          <a:prstGeom prst="rect">
            <a:avLst/>
          </a:prstGeom>
        </p:spPr>
      </p:pic>
      <p:pic>
        <p:nvPicPr>
          <p:cNvPr id="19" name="Image 17" descr="preencoded.png"/>
          <p:cNvPicPr>
            <a:picLocks noChangeAspect="1"/>
          </p:cNvPicPr>
          <p:nvPr/>
        </p:nvPicPr>
        <p:blipFill>
          <a:blip r:embed="rId18"/>
          <a:stretch>
            <a:fillRect/>
          </a:stretch>
        </p:blipFill>
        <p:spPr>
          <a:xfrm>
            <a:off x="6496050" y="1638300"/>
            <a:ext cx="190500" cy="152400"/>
          </a:xfrm>
          <a:prstGeom prst="rect">
            <a:avLst/>
          </a:prstGeom>
        </p:spPr>
      </p:pic>
      <p:pic>
        <p:nvPicPr>
          <p:cNvPr id="20" name="Image 18" descr="preencoded.png"/>
          <p:cNvPicPr>
            <a:picLocks noChangeAspect="1"/>
          </p:cNvPicPr>
          <p:nvPr/>
        </p:nvPicPr>
        <p:blipFill>
          <a:blip r:embed="rId19"/>
          <a:stretch>
            <a:fillRect/>
          </a:stretch>
        </p:blipFill>
        <p:spPr>
          <a:xfrm>
            <a:off x="6400800" y="2590800"/>
            <a:ext cx="381000" cy="381000"/>
          </a:xfrm>
          <a:prstGeom prst="rect">
            <a:avLst/>
          </a:prstGeom>
        </p:spPr>
      </p:pic>
      <p:pic>
        <p:nvPicPr>
          <p:cNvPr id="21" name="Image 19" descr="preencoded.png"/>
          <p:cNvPicPr>
            <a:picLocks noChangeAspect="1"/>
          </p:cNvPicPr>
          <p:nvPr/>
        </p:nvPicPr>
        <p:blipFill>
          <a:blip r:embed="rId20"/>
          <a:stretch>
            <a:fillRect/>
          </a:stretch>
        </p:blipFill>
        <p:spPr>
          <a:xfrm>
            <a:off x="6515100" y="2705100"/>
            <a:ext cx="152400" cy="152400"/>
          </a:xfrm>
          <a:prstGeom prst="rect">
            <a:avLst/>
          </a:prstGeom>
        </p:spPr>
      </p:pic>
      <p:pic>
        <p:nvPicPr>
          <p:cNvPr id="22" name="Image 20" descr="preencoded.png"/>
          <p:cNvPicPr>
            <a:picLocks noChangeAspect="1"/>
          </p:cNvPicPr>
          <p:nvPr/>
        </p:nvPicPr>
        <p:blipFill>
          <a:blip r:embed="rId19"/>
          <a:stretch>
            <a:fillRect/>
          </a:stretch>
        </p:blipFill>
        <p:spPr>
          <a:xfrm>
            <a:off x="6400800" y="3657600"/>
            <a:ext cx="381000" cy="381000"/>
          </a:xfrm>
          <a:prstGeom prst="rect">
            <a:avLst/>
          </a:prstGeom>
        </p:spPr>
      </p:pic>
      <p:pic>
        <p:nvPicPr>
          <p:cNvPr id="23" name="Image 21" descr="preencoded.png"/>
          <p:cNvPicPr>
            <a:picLocks noChangeAspect="1"/>
          </p:cNvPicPr>
          <p:nvPr/>
        </p:nvPicPr>
        <p:blipFill>
          <a:blip r:embed="rId21"/>
          <a:stretch>
            <a:fillRect/>
          </a:stretch>
        </p:blipFill>
        <p:spPr>
          <a:xfrm>
            <a:off x="6515100" y="3771900"/>
            <a:ext cx="152400" cy="152400"/>
          </a:xfrm>
          <a:prstGeom prst="rect">
            <a:avLst/>
          </a:prstGeom>
        </p:spPr>
      </p:pic>
      <p:pic>
        <p:nvPicPr>
          <p:cNvPr id="24" name="Image 22" descr="preencoded.png"/>
          <p:cNvPicPr>
            <a:picLocks noChangeAspect="1"/>
          </p:cNvPicPr>
          <p:nvPr/>
        </p:nvPicPr>
        <p:blipFill>
          <a:blip r:embed="rId22"/>
          <a:stretch>
            <a:fillRect/>
          </a:stretch>
        </p:blipFill>
        <p:spPr>
          <a:xfrm>
            <a:off x="0" y="6499771"/>
            <a:ext cx="12192000" cy="358229"/>
          </a:xfrm>
          <a:prstGeom prst="rect">
            <a:avLst/>
          </a:prstGeom>
        </p:spPr>
      </p:pic>
      <p:sp>
        <p:nvSpPr>
          <p:cNvPr id="25"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Yitian Yuan: Evidence &amp; Lessons</a:t>
            </a:r>
            <a:endParaRPr lang="en-US" sz="2700" dirty="0"/>
          </a:p>
        </p:txBody>
      </p:sp>
      <p:sp>
        <p:nvSpPr>
          <p:cNvPr id="26" name="Text 1"/>
          <p:cNvSpPr/>
          <p:nvPr/>
        </p:nvSpPr>
        <p:spPr>
          <a:xfrm>
            <a:off x="476250" y="914400"/>
            <a:ext cx="5715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Evidence</a:t>
            </a:r>
            <a:endParaRPr lang="en-US" sz="1800" dirty="0"/>
          </a:p>
        </p:txBody>
      </p:sp>
      <p:sp>
        <p:nvSpPr>
          <p:cNvPr id="27" name="Text 2"/>
          <p:cNvSpPr/>
          <p:nvPr/>
        </p:nvSpPr>
        <p:spPr>
          <a:xfrm>
            <a:off x="628650" y="1524000"/>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 Database Table</a:t>
            </a:r>
            <a:endParaRPr lang="en-US" sz="1500" dirty="0"/>
          </a:p>
        </p:txBody>
      </p:sp>
      <p:sp>
        <p:nvSpPr>
          <p:cNvPr id="28" name="Text 3"/>
          <p:cNvSpPr/>
          <p:nvPr/>
        </p:nvSpPr>
        <p:spPr>
          <a:xfrm>
            <a:off x="495300" y="1866900"/>
            <a:ext cx="54102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jobs table in phpMyAdmin</a:t>
            </a:r>
            <a:endParaRPr lang="en-US" sz="1200" dirty="0"/>
          </a:p>
        </p:txBody>
      </p:sp>
      <p:sp>
        <p:nvSpPr>
          <p:cNvPr id="29" name="Text 4"/>
          <p:cNvSpPr/>
          <p:nvPr/>
        </p:nvSpPr>
        <p:spPr>
          <a:xfrm>
            <a:off x="571500" y="2400300"/>
            <a:ext cx="53721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job_id</a:t>
            </a:r>
            <a:endParaRPr lang="en-US" sz="1200" dirty="0"/>
          </a:p>
        </p:txBody>
      </p:sp>
      <p:sp>
        <p:nvSpPr>
          <p:cNvPr id="30" name="Text 5"/>
          <p:cNvSpPr/>
          <p:nvPr/>
        </p:nvSpPr>
        <p:spPr>
          <a:xfrm>
            <a:off x="2737247" y="2400300"/>
            <a:ext cx="357545"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title</a:t>
            </a:r>
            <a:endParaRPr lang="en-US" sz="1200" dirty="0"/>
          </a:p>
        </p:txBody>
      </p:sp>
      <p:sp>
        <p:nvSpPr>
          <p:cNvPr id="31" name="Text 6"/>
          <p:cNvSpPr/>
          <p:nvPr/>
        </p:nvSpPr>
        <p:spPr>
          <a:xfrm>
            <a:off x="4753273" y="2400300"/>
            <a:ext cx="1016913"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description</a:t>
            </a:r>
            <a:endParaRPr lang="en-US" sz="1200" dirty="0"/>
          </a:p>
        </p:txBody>
      </p:sp>
      <p:sp>
        <p:nvSpPr>
          <p:cNvPr id="32" name="Text 7"/>
          <p:cNvSpPr/>
          <p:nvPr/>
        </p:nvSpPr>
        <p:spPr>
          <a:xfrm>
            <a:off x="571500" y="2705100"/>
            <a:ext cx="116443"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1</a:t>
            </a:r>
            <a:endParaRPr lang="en-US" sz="1200" dirty="0"/>
          </a:p>
        </p:txBody>
      </p:sp>
      <p:sp>
        <p:nvSpPr>
          <p:cNvPr id="33" name="Text 8"/>
          <p:cNvSpPr/>
          <p:nvPr/>
        </p:nvSpPr>
        <p:spPr>
          <a:xfrm>
            <a:off x="1688902" y="2705100"/>
            <a:ext cx="1397496"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Web Developer</a:t>
            </a:r>
            <a:endParaRPr lang="en-US" sz="1200" dirty="0"/>
          </a:p>
        </p:txBody>
      </p:sp>
      <p:sp>
        <p:nvSpPr>
          <p:cNvPr id="34" name="Text 9"/>
          <p:cNvSpPr/>
          <p:nvPr/>
        </p:nvSpPr>
        <p:spPr>
          <a:xfrm>
            <a:off x="3873847" y="2705100"/>
            <a:ext cx="2072045"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Developing websites...</a:t>
            </a:r>
            <a:endParaRPr lang="en-US" sz="1200" dirty="0"/>
          </a:p>
        </p:txBody>
      </p:sp>
      <p:sp>
        <p:nvSpPr>
          <p:cNvPr id="35" name="Text 10"/>
          <p:cNvSpPr/>
          <p:nvPr/>
        </p:nvSpPr>
        <p:spPr>
          <a:xfrm>
            <a:off x="571500" y="3009900"/>
            <a:ext cx="116443"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2</a:t>
            </a:r>
            <a:endParaRPr lang="en-US" sz="1200" dirty="0"/>
          </a:p>
        </p:txBody>
      </p:sp>
      <p:sp>
        <p:nvSpPr>
          <p:cNvPr id="36" name="Text 11"/>
          <p:cNvSpPr/>
          <p:nvPr/>
        </p:nvSpPr>
        <p:spPr>
          <a:xfrm>
            <a:off x="2079724" y="3009900"/>
            <a:ext cx="81921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Designer</a:t>
            </a:r>
            <a:endParaRPr lang="en-US" sz="1200" dirty="0"/>
          </a:p>
        </p:txBody>
      </p:sp>
      <p:sp>
        <p:nvSpPr>
          <p:cNvPr id="37" name="Text 12"/>
          <p:cNvSpPr/>
          <p:nvPr/>
        </p:nvSpPr>
        <p:spPr>
          <a:xfrm>
            <a:off x="4173587" y="3009900"/>
            <a:ext cx="1712535"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Creating designs...</a:t>
            </a:r>
            <a:endParaRPr lang="en-US" sz="1200" dirty="0"/>
          </a:p>
        </p:txBody>
      </p:sp>
      <p:sp>
        <p:nvSpPr>
          <p:cNvPr id="38" name="Text 13"/>
          <p:cNvSpPr/>
          <p:nvPr/>
        </p:nvSpPr>
        <p:spPr>
          <a:xfrm>
            <a:off x="695325" y="3848100"/>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 Dynamic Rendering</a:t>
            </a:r>
            <a:endParaRPr lang="en-US" sz="1500" dirty="0"/>
          </a:p>
        </p:txBody>
      </p:sp>
      <p:sp>
        <p:nvSpPr>
          <p:cNvPr id="46" name="Text 21"/>
          <p:cNvSpPr/>
          <p:nvPr/>
        </p:nvSpPr>
        <p:spPr>
          <a:xfrm>
            <a:off x="533400" y="6175921"/>
            <a:ext cx="6492240" cy="190500"/>
          </a:xfrm>
          <a:prstGeom prst="rect">
            <a:avLst/>
          </a:prstGeom>
          <a:noFill/>
          <a:ln/>
        </p:spPr>
        <p:txBody>
          <a:bodyPr vert="horz" wrap="square" lIns="0" tIns="0" rIns="0" bIns="0" rtlCol="0" anchor="t"/>
          <a:lstStyle/>
          <a:p>
            <a:pPr marL="0" indent="0">
              <a:lnSpc>
                <a:spcPts val="1500"/>
              </a:lnSpc>
              <a:buNone/>
            </a:pPr>
            <a:r>
              <a:rPr lang="en-US" sz="1050" dirty="0" err="1">
                <a:solidFill>
                  <a:srgbClr val="4B5563"/>
                </a:solidFill>
                <a:latin typeface="ui-sans-serif" pitchFamily="34" charset="0"/>
                <a:ea typeface="ui-sans-serif" pitchFamily="34" charset="-122"/>
                <a:cs typeface="ui-sans-serif" pitchFamily="34" charset="-120"/>
              </a:rPr>
              <a:t>signup.php</a:t>
            </a:r>
            <a:r>
              <a:rPr lang="en-US" sz="1050" dirty="0">
                <a:solidFill>
                  <a:srgbClr val="4B5563"/>
                </a:solidFill>
                <a:latin typeface="ui-sans-serif" pitchFamily="34" charset="0"/>
                <a:ea typeface="ui-sans-serif" pitchFamily="34" charset="-122"/>
                <a:cs typeface="ui-sans-serif" pitchFamily="34" charset="-120"/>
              </a:rPr>
              <a:t> page let user re-enter password to check spelling errors </a:t>
            </a:r>
            <a:endParaRPr lang="en-US" sz="1050" dirty="0"/>
          </a:p>
        </p:txBody>
      </p:sp>
      <p:sp>
        <p:nvSpPr>
          <p:cNvPr id="47" name="Text 22"/>
          <p:cNvSpPr/>
          <p:nvPr/>
        </p:nvSpPr>
        <p:spPr>
          <a:xfrm>
            <a:off x="6496050" y="914400"/>
            <a:ext cx="5715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Lessons Learned</a:t>
            </a:r>
            <a:endParaRPr lang="en-US" sz="1800" dirty="0"/>
          </a:p>
        </p:txBody>
      </p:sp>
      <p:sp>
        <p:nvSpPr>
          <p:cNvPr id="48" name="Text 23"/>
          <p:cNvSpPr/>
          <p:nvPr/>
        </p:nvSpPr>
        <p:spPr>
          <a:xfrm>
            <a:off x="6896100" y="1581150"/>
            <a:ext cx="3619500" cy="28575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Reinforced Security</a:t>
            </a:r>
            <a:endParaRPr lang="en-US" sz="1500" dirty="0"/>
          </a:p>
        </p:txBody>
      </p:sp>
      <p:sp>
        <p:nvSpPr>
          <p:cNvPr id="49" name="Text 24"/>
          <p:cNvSpPr/>
          <p:nvPr/>
        </p:nvSpPr>
        <p:spPr>
          <a:xfrm>
            <a:off x="6934200" y="1895475"/>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By implement session start and destroy, </a:t>
            </a:r>
          </a:p>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prepare queries before passing into database,</a:t>
            </a:r>
          </a:p>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close connection to database at the end of tasks.</a:t>
            </a:r>
            <a:endParaRPr lang="en-US" sz="1200" dirty="0"/>
          </a:p>
        </p:txBody>
      </p:sp>
      <p:sp>
        <p:nvSpPr>
          <p:cNvPr id="50" name="Text 25"/>
          <p:cNvSpPr/>
          <p:nvPr/>
        </p:nvSpPr>
        <p:spPr>
          <a:xfrm>
            <a:off x="6896100" y="2647950"/>
            <a:ext cx="301734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Roles Assigned Users</a:t>
            </a:r>
            <a:endParaRPr lang="en-US" sz="1500" dirty="0"/>
          </a:p>
        </p:txBody>
      </p:sp>
      <p:sp>
        <p:nvSpPr>
          <p:cNvPr id="51" name="Text 26"/>
          <p:cNvSpPr/>
          <p:nvPr/>
        </p:nvSpPr>
        <p:spPr>
          <a:xfrm>
            <a:off x="6934200" y="30480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To separate admin and standard users</a:t>
            </a:r>
            <a:endParaRPr lang="en-US" sz="1200" dirty="0"/>
          </a:p>
        </p:txBody>
      </p:sp>
      <p:sp>
        <p:nvSpPr>
          <p:cNvPr id="52" name="Text 27"/>
          <p:cNvSpPr/>
          <p:nvPr/>
        </p:nvSpPr>
        <p:spPr>
          <a:xfrm>
            <a:off x="6896100" y="3714750"/>
            <a:ext cx="279892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Consolidated Database</a:t>
            </a:r>
            <a:endParaRPr lang="en-US" sz="1500" dirty="0"/>
          </a:p>
        </p:txBody>
      </p:sp>
      <p:sp>
        <p:nvSpPr>
          <p:cNvPr id="53" name="Text 28"/>
          <p:cNvSpPr/>
          <p:nvPr/>
        </p:nvSpPr>
        <p:spPr>
          <a:xfrm>
            <a:off x="6934200" y="41148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This approach enhances maintainability and scalability, making future content management much more efficient.</a:t>
            </a:r>
          </a:p>
          <a:p>
            <a:pPr marL="0" indent="0">
              <a:lnSpc>
                <a:spcPts val="1800"/>
              </a:lnSpc>
              <a:buNone/>
            </a:pPr>
            <a:r>
              <a:rPr lang="en-US" sz="1200" dirty="0">
                <a:solidFill>
                  <a:srgbClr val="333333"/>
                </a:solidFill>
                <a:latin typeface="ui-sans-serif" pitchFamily="34" charset="0"/>
                <a:ea typeface="ui-sans-serif" pitchFamily="34" charset="-122"/>
              </a:rPr>
              <a:t>Integrate various data into a versatile database.</a:t>
            </a:r>
            <a:endParaRPr lang="en-US" sz="1200" dirty="0"/>
          </a:p>
        </p:txBody>
      </p:sp>
      <p:sp>
        <p:nvSpPr>
          <p:cNvPr id="55" name="Text 30"/>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56" name="Text 31"/>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9/16</a:t>
            </a:r>
            <a:endParaRPr lang="en-US" sz="1080" dirty="0"/>
          </a:p>
        </p:txBody>
      </p:sp>
      <p:pic>
        <p:nvPicPr>
          <p:cNvPr id="57" name="Picture 56">
            <a:extLst>
              <a:ext uri="{FF2B5EF4-FFF2-40B4-BE49-F238E27FC236}">
                <a16:creationId xmlns:a16="http://schemas.microsoft.com/office/drawing/2014/main" id="{02029BCA-2D5C-C080-0FA3-2EDE7DD8506E}"/>
              </a:ext>
            </a:extLst>
          </p:cNvPr>
          <p:cNvPicPr>
            <a:picLocks noChangeAspect="1"/>
          </p:cNvPicPr>
          <p:nvPr/>
        </p:nvPicPr>
        <p:blipFill>
          <a:blip r:embed="rId23"/>
          <a:srcRect/>
          <a:stretch/>
        </p:blipFill>
        <p:spPr>
          <a:xfrm>
            <a:off x="361950" y="4334573"/>
            <a:ext cx="5429250" cy="1614646"/>
          </a:xfrm>
          <a:prstGeom prst="rect">
            <a:avLst/>
          </a:prstGeom>
        </p:spPr>
      </p:pic>
      <p:pic>
        <p:nvPicPr>
          <p:cNvPr id="14" name="Picture 13">
            <a:extLst>
              <a:ext uri="{FF2B5EF4-FFF2-40B4-BE49-F238E27FC236}">
                <a16:creationId xmlns:a16="http://schemas.microsoft.com/office/drawing/2014/main" id="{7EDBBD41-A9D9-656F-ABB4-5BF31B5D82AE}"/>
              </a:ext>
            </a:extLst>
          </p:cNvPr>
          <p:cNvPicPr>
            <a:picLocks noChangeAspect="1"/>
          </p:cNvPicPr>
          <p:nvPr/>
        </p:nvPicPr>
        <p:blipFill>
          <a:blip r:embed="rId24"/>
          <a:stretch>
            <a:fillRect/>
          </a:stretch>
        </p:blipFill>
        <p:spPr>
          <a:xfrm>
            <a:off x="350148" y="1581150"/>
            <a:ext cx="5745852" cy="4428696"/>
          </a:xfrm>
          <a:prstGeom prst="rect">
            <a:avLst/>
          </a:prstGeom>
        </p:spPr>
      </p:pic>
      <p:pic>
        <p:nvPicPr>
          <p:cNvPr id="39" name="Picture 38">
            <a:extLst>
              <a:ext uri="{FF2B5EF4-FFF2-40B4-BE49-F238E27FC236}">
                <a16:creationId xmlns:a16="http://schemas.microsoft.com/office/drawing/2014/main" id="{2012746C-88B4-9069-D74A-4BB18D4CE82D}"/>
              </a:ext>
            </a:extLst>
          </p:cNvPr>
          <p:cNvPicPr>
            <a:picLocks noChangeAspect="1"/>
          </p:cNvPicPr>
          <p:nvPr/>
        </p:nvPicPr>
        <p:blipFill>
          <a:blip r:embed="rId25"/>
          <a:stretch>
            <a:fillRect/>
          </a:stretch>
        </p:blipFill>
        <p:spPr>
          <a:xfrm>
            <a:off x="6275359" y="5194750"/>
            <a:ext cx="4858079" cy="813446"/>
          </a:xfrm>
          <a:prstGeom prst="rect">
            <a:avLst/>
          </a:prstGeom>
        </p:spPr>
      </p:pic>
    </p:spTree>
    <p:extLst>
      <p:ext uri="{BB962C8B-B14F-4D97-AF65-F5344CB8AC3E}">
        <p14:creationId xmlns:p14="http://schemas.microsoft.com/office/powerpoint/2010/main" val="1950854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228600" y="942975"/>
            <a:ext cx="171450" cy="228600"/>
          </a:xfrm>
          <a:prstGeom prst="rect">
            <a:avLst/>
          </a:prstGeom>
        </p:spPr>
      </p:pic>
      <p:pic>
        <p:nvPicPr>
          <p:cNvPr id="5" name="Image 3" descr="preencoded.png"/>
          <p:cNvPicPr>
            <a:picLocks noChangeAspect="1"/>
          </p:cNvPicPr>
          <p:nvPr/>
        </p:nvPicPr>
        <p:blipFill>
          <a:blip r:embed="rId6"/>
          <a:stretch>
            <a:fillRect/>
          </a:stretch>
        </p:blipFill>
        <p:spPr>
          <a:xfrm>
            <a:off x="228600" y="1371600"/>
            <a:ext cx="5715000" cy="2171700"/>
          </a:xfrm>
          <a:prstGeom prst="rect">
            <a:avLst/>
          </a:prstGeom>
        </p:spPr>
      </p:pic>
      <p:pic>
        <p:nvPicPr>
          <p:cNvPr id="6" name="Image 4" descr="preencoded.png"/>
          <p:cNvPicPr>
            <a:picLocks noChangeAspect="1"/>
          </p:cNvPicPr>
          <p:nvPr/>
        </p:nvPicPr>
        <p:blipFill>
          <a:blip r:embed="rId7"/>
          <a:stretch>
            <a:fillRect/>
          </a:stretch>
        </p:blipFill>
        <p:spPr>
          <a:xfrm>
            <a:off x="381000" y="1562100"/>
            <a:ext cx="171450" cy="190500"/>
          </a:xfrm>
          <a:prstGeom prst="rect">
            <a:avLst/>
          </a:prstGeom>
        </p:spPr>
      </p:pic>
      <p:pic>
        <p:nvPicPr>
          <p:cNvPr id="12" name="Image 10" descr="preencoded.png"/>
          <p:cNvPicPr>
            <a:picLocks noChangeAspect="1"/>
          </p:cNvPicPr>
          <p:nvPr/>
        </p:nvPicPr>
        <p:blipFill>
          <a:blip r:embed="rId8"/>
          <a:stretch>
            <a:fillRect/>
          </a:stretch>
        </p:blipFill>
        <p:spPr>
          <a:xfrm>
            <a:off x="228600" y="3695699"/>
            <a:ext cx="5715000" cy="2727872"/>
          </a:xfrm>
          <a:prstGeom prst="rect">
            <a:avLst/>
          </a:prstGeom>
        </p:spPr>
      </p:pic>
      <p:pic>
        <p:nvPicPr>
          <p:cNvPr id="13" name="Image 11" descr="preencoded.png"/>
          <p:cNvPicPr>
            <a:picLocks noChangeAspect="1"/>
          </p:cNvPicPr>
          <p:nvPr/>
        </p:nvPicPr>
        <p:blipFill>
          <a:blip r:embed="rId9"/>
          <a:stretch>
            <a:fillRect/>
          </a:stretch>
        </p:blipFill>
        <p:spPr>
          <a:xfrm>
            <a:off x="381000" y="3886200"/>
            <a:ext cx="238125" cy="190500"/>
          </a:xfrm>
          <a:prstGeom prst="rect">
            <a:avLst/>
          </a:prstGeom>
        </p:spPr>
      </p:pic>
      <p:pic>
        <p:nvPicPr>
          <p:cNvPr id="15" name="Image 13" descr="preencoded.png"/>
          <p:cNvPicPr>
            <a:picLocks noChangeAspect="1"/>
          </p:cNvPicPr>
          <p:nvPr/>
        </p:nvPicPr>
        <p:blipFill>
          <a:blip r:embed="rId10"/>
          <a:stretch>
            <a:fillRect/>
          </a:stretch>
        </p:blipFill>
        <p:spPr>
          <a:xfrm>
            <a:off x="361950" y="6194971"/>
            <a:ext cx="133350" cy="133350"/>
          </a:xfrm>
          <a:prstGeom prst="rect">
            <a:avLst/>
          </a:prstGeom>
        </p:spPr>
      </p:pic>
      <p:pic>
        <p:nvPicPr>
          <p:cNvPr id="16" name="Image 14" descr="preencoded.png"/>
          <p:cNvPicPr>
            <a:picLocks noChangeAspect="1"/>
          </p:cNvPicPr>
          <p:nvPr/>
        </p:nvPicPr>
        <p:blipFill>
          <a:blip r:embed="rId11"/>
          <a:stretch>
            <a:fillRect/>
          </a:stretch>
        </p:blipFill>
        <p:spPr>
          <a:xfrm>
            <a:off x="6248400" y="942975"/>
            <a:ext cx="171450" cy="228600"/>
          </a:xfrm>
          <a:prstGeom prst="rect">
            <a:avLst/>
          </a:prstGeom>
        </p:spPr>
      </p:pic>
      <p:pic>
        <p:nvPicPr>
          <p:cNvPr id="17" name="Image 15" descr="preencoded.png"/>
          <p:cNvPicPr>
            <a:picLocks noChangeAspect="1"/>
          </p:cNvPicPr>
          <p:nvPr/>
        </p:nvPicPr>
        <p:blipFill>
          <a:blip r:embed="rId12"/>
          <a:stretch>
            <a:fillRect/>
          </a:stretch>
        </p:blipFill>
        <p:spPr>
          <a:xfrm>
            <a:off x="6248400" y="1371599"/>
            <a:ext cx="5715000" cy="3623221"/>
          </a:xfrm>
          <a:prstGeom prst="rect">
            <a:avLst/>
          </a:prstGeom>
        </p:spPr>
      </p:pic>
      <p:pic>
        <p:nvPicPr>
          <p:cNvPr id="18" name="Image 16" descr="preencoded.png"/>
          <p:cNvPicPr>
            <a:picLocks noChangeAspect="1"/>
          </p:cNvPicPr>
          <p:nvPr/>
        </p:nvPicPr>
        <p:blipFill>
          <a:blip r:embed="rId13"/>
          <a:stretch>
            <a:fillRect/>
          </a:stretch>
        </p:blipFill>
        <p:spPr>
          <a:xfrm>
            <a:off x="6400800" y="1524000"/>
            <a:ext cx="381000" cy="381000"/>
          </a:xfrm>
          <a:prstGeom prst="rect">
            <a:avLst/>
          </a:prstGeom>
        </p:spPr>
      </p:pic>
      <p:pic>
        <p:nvPicPr>
          <p:cNvPr id="19" name="Image 17" descr="preencoded.png"/>
          <p:cNvPicPr>
            <a:picLocks noChangeAspect="1"/>
          </p:cNvPicPr>
          <p:nvPr/>
        </p:nvPicPr>
        <p:blipFill>
          <a:blip r:embed="rId14"/>
          <a:stretch>
            <a:fillRect/>
          </a:stretch>
        </p:blipFill>
        <p:spPr>
          <a:xfrm>
            <a:off x="6496050" y="1638300"/>
            <a:ext cx="190500" cy="152400"/>
          </a:xfrm>
          <a:prstGeom prst="rect">
            <a:avLst/>
          </a:prstGeom>
        </p:spPr>
      </p:pic>
      <p:pic>
        <p:nvPicPr>
          <p:cNvPr id="20" name="Image 18" descr="preencoded.png"/>
          <p:cNvPicPr>
            <a:picLocks noChangeAspect="1"/>
          </p:cNvPicPr>
          <p:nvPr/>
        </p:nvPicPr>
        <p:blipFill>
          <a:blip r:embed="rId15"/>
          <a:stretch>
            <a:fillRect/>
          </a:stretch>
        </p:blipFill>
        <p:spPr>
          <a:xfrm>
            <a:off x="6400800" y="2590800"/>
            <a:ext cx="381000" cy="381000"/>
          </a:xfrm>
          <a:prstGeom prst="rect">
            <a:avLst/>
          </a:prstGeom>
        </p:spPr>
      </p:pic>
      <p:pic>
        <p:nvPicPr>
          <p:cNvPr id="21" name="Image 19" descr="preencoded.png"/>
          <p:cNvPicPr>
            <a:picLocks noChangeAspect="1"/>
          </p:cNvPicPr>
          <p:nvPr/>
        </p:nvPicPr>
        <p:blipFill>
          <a:blip r:embed="rId16"/>
          <a:stretch>
            <a:fillRect/>
          </a:stretch>
        </p:blipFill>
        <p:spPr>
          <a:xfrm>
            <a:off x="6515100" y="2705100"/>
            <a:ext cx="152400" cy="152400"/>
          </a:xfrm>
          <a:prstGeom prst="rect">
            <a:avLst/>
          </a:prstGeom>
        </p:spPr>
      </p:pic>
      <p:pic>
        <p:nvPicPr>
          <p:cNvPr id="22" name="Image 20" descr="preencoded.png"/>
          <p:cNvPicPr>
            <a:picLocks noChangeAspect="1"/>
          </p:cNvPicPr>
          <p:nvPr/>
        </p:nvPicPr>
        <p:blipFill>
          <a:blip r:embed="rId15"/>
          <a:stretch>
            <a:fillRect/>
          </a:stretch>
        </p:blipFill>
        <p:spPr>
          <a:xfrm>
            <a:off x="6400800" y="3657600"/>
            <a:ext cx="381000" cy="381000"/>
          </a:xfrm>
          <a:prstGeom prst="rect">
            <a:avLst/>
          </a:prstGeom>
        </p:spPr>
      </p:pic>
      <p:pic>
        <p:nvPicPr>
          <p:cNvPr id="23" name="Image 21" descr="preencoded.png"/>
          <p:cNvPicPr>
            <a:picLocks noChangeAspect="1"/>
          </p:cNvPicPr>
          <p:nvPr/>
        </p:nvPicPr>
        <p:blipFill>
          <a:blip r:embed="rId17"/>
          <a:stretch>
            <a:fillRect/>
          </a:stretch>
        </p:blipFill>
        <p:spPr>
          <a:xfrm>
            <a:off x="6515100" y="3771900"/>
            <a:ext cx="152400" cy="152400"/>
          </a:xfrm>
          <a:prstGeom prst="rect">
            <a:avLst/>
          </a:prstGeom>
        </p:spPr>
      </p:pic>
      <p:pic>
        <p:nvPicPr>
          <p:cNvPr id="24" name="Image 22" descr="preencoded.png"/>
          <p:cNvPicPr>
            <a:picLocks noChangeAspect="1"/>
          </p:cNvPicPr>
          <p:nvPr/>
        </p:nvPicPr>
        <p:blipFill>
          <a:blip r:embed="rId18"/>
          <a:stretch>
            <a:fillRect/>
          </a:stretch>
        </p:blipFill>
        <p:spPr>
          <a:xfrm>
            <a:off x="0" y="6499771"/>
            <a:ext cx="12192000" cy="358229"/>
          </a:xfrm>
          <a:prstGeom prst="rect">
            <a:avLst/>
          </a:prstGeom>
        </p:spPr>
      </p:pic>
      <p:sp>
        <p:nvSpPr>
          <p:cNvPr id="25"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Yitian Yuan: Evidence &amp; Lessons</a:t>
            </a:r>
            <a:endParaRPr lang="en-US" sz="2700" dirty="0"/>
          </a:p>
        </p:txBody>
      </p:sp>
      <p:sp>
        <p:nvSpPr>
          <p:cNvPr id="26" name="Text 1"/>
          <p:cNvSpPr/>
          <p:nvPr/>
        </p:nvSpPr>
        <p:spPr>
          <a:xfrm>
            <a:off x="476250" y="914400"/>
            <a:ext cx="5715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Evidence</a:t>
            </a:r>
            <a:endParaRPr lang="en-US" sz="1800" dirty="0"/>
          </a:p>
        </p:txBody>
      </p:sp>
      <p:sp>
        <p:nvSpPr>
          <p:cNvPr id="27" name="Text 2"/>
          <p:cNvSpPr/>
          <p:nvPr/>
        </p:nvSpPr>
        <p:spPr>
          <a:xfrm>
            <a:off x="628650" y="1524000"/>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 Database Table</a:t>
            </a:r>
            <a:endParaRPr lang="en-US" sz="1500" dirty="0"/>
          </a:p>
        </p:txBody>
      </p:sp>
      <p:sp>
        <p:nvSpPr>
          <p:cNvPr id="38" name="Text 13"/>
          <p:cNvSpPr/>
          <p:nvPr/>
        </p:nvSpPr>
        <p:spPr>
          <a:xfrm>
            <a:off x="695325" y="3848100"/>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 Dynamic Rendering</a:t>
            </a:r>
            <a:endParaRPr lang="en-US" sz="1500" dirty="0"/>
          </a:p>
        </p:txBody>
      </p:sp>
      <p:sp>
        <p:nvSpPr>
          <p:cNvPr id="46" name="Text 21"/>
          <p:cNvSpPr/>
          <p:nvPr/>
        </p:nvSpPr>
        <p:spPr>
          <a:xfrm>
            <a:off x="533400" y="6175921"/>
            <a:ext cx="6492240" cy="190500"/>
          </a:xfrm>
          <a:prstGeom prst="rect">
            <a:avLst/>
          </a:prstGeom>
          <a:noFill/>
          <a:ln/>
        </p:spPr>
        <p:txBody>
          <a:bodyPr vert="horz" wrap="square" lIns="0" tIns="0" rIns="0" bIns="0" rtlCol="0" anchor="t"/>
          <a:lstStyle/>
          <a:p>
            <a:pPr marL="0" indent="0">
              <a:lnSpc>
                <a:spcPts val="1500"/>
              </a:lnSpc>
              <a:buNone/>
            </a:pPr>
            <a:r>
              <a:rPr lang="en-US" sz="1050" dirty="0" err="1">
                <a:solidFill>
                  <a:srgbClr val="4B5563"/>
                </a:solidFill>
                <a:latin typeface="ui-sans-serif" pitchFamily="34" charset="0"/>
                <a:ea typeface="ui-sans-serif" pitchFamily="34" charset="-122"/>
                <a:cs typeface="ui-sans-serif" pitchFamily="34" charset="-120"/>
              </a:rPr>
              <a:t>signup.php</a:t>
            </a:r>
            <a:r>
              <a:rPr lang="en-US" sz="1050" dirty="0">
                <a:solidFill>
                  <a:srgbClr val="4B5563"/>
                </a:solidFill>
                <a:latin typeface="ui-sans-serif" pitchFamily="34" charset="0"/>
                <a:ea typeface="ui-sans-serif" pitchFamily="34" charset="-122"/>
                <a:cs typeface="ui-sans-serif" pitchFamily="34" charset="-120"/>
              </a:rPr>
              <a:t> page let user re-enter password to check spelling errors </a:t>
            </a:r>
            <a:endParaRPr lang="en-US" sz="1050" dirty="0"/>
          </a:p>
        </p:txBody>
      </p:sp>
      <p:sp>
        <p:nvSpPr>
          <p:cNvPr id="47" name="Text 22"/>
          <p:cNvSpPr/>
          <p:nvPr/>
        </p:nvSpPr>
        <p:spPr>
          <a:xfrm>
            <a:off x="6496050" y="914400"/>
            <a:ext cx="5715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Lessons Learned</a:t>
            </a:r>
            <a:endParaRPr lang="en-US" sz="1800" dirty="0"/>
          </a:p>
        </p:txBody>
      </p:sp>
      <p:sp>
        <p:nvSpPr>
          <p:cNvPr id="48" name="Text 23"/>
          <p:cNvSpPr/>
          <p:nvPr/>
        </p:nvSpPr>
        <p:spPr>
          <a:xfrm>
            <a:off x="6896100" y="1581150"/>
            <a:ext cx="3619500" cy="28575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Reinforced Security</a:t>
            </a:r>
            <a:endParaRPr lang="en-US" sz="1500" dirty="0"/>
          </a:p>
        </p:txBody>
      </p:sp>
      <p:sp>
        <p:nvSpPr>
          <p:cNvPr id="49" name="Text 24"/>
          <p:cNvSpPr/>
          <p:nvPr/>
        </p:nvSpPr>
        <p:spPr>
          <a:xfrm>
            <a:off x="6934200" y="1895475"/>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By implement session start and destroy, </a:t>
            </a:r>
          </a:p>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prepare queries before passing into database,</a:t>
            </a:r>
          </a:p>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close connection to database at the end of tasks.</a:t>
            </a:r>
            <a:endParaRPr lang="en-US" sz="1200" dirty="0"/>
          </a:p>
        </p:txBody>
      </p:sp>
      <p:sp>
        <p:nvSpPr>
          <p:cNvPr id="50" name="Text 25"/>
          <p:cNvSpPr/>
          <p:nvPr/>
        </p:nvSpPr>
        <p:spPr>
          <a:xfrm>
            <a:off x="6896100" y="2647950"/>
            <a:ext cx="301734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Roles Assigned Users</a:t>
            </a:r>
            <a:endParaRPr lang="en-US" sz="1500" dirty="0"/>
          </a:p>
        </p:txBody>
      </p:sp>
      <p:sp>
        <p:nvSpPr>
          <p:cNvPr id="51" name="Text 26"/>
          <p:cNvSpPr/>
          <p:nvPr/>
        </p:nvSpPr>
        <p:spPr>
          <a:xfrm>
            <a:off x="6934200" y="30480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To separate admin and standard users</a:t>
            </a:r>
            <a:endParaRPr lang="en-US" sz="1200" dirty="0"/>
          </a:p>
        </p:txBody>
      </p:sp>
      <p:sp>
        <p:nvSpPr>
          <p:cNvPr id="52" name="Text 27"/>
          <p:cNvSpPr/>
          <p:nvPr/>
        </p:nvSpPr>
        <p:spPr>
          <a:xfrm>
            <a:off x="6896100" y="3714750"/>
            <a:ext cx="279892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Consolidated Database</a:t>
            </a:r>
            <a:endParaRPr lang="en-US" sz="1500" dirty="0"/>
          </a:p>
        </p:txBody>
      </p:sp>
      <p:sp>
        <p:nvSpPr>
          <p:cNvPr id="53" name="Text 28"/>
          <p:cNvSpPr/>
          <p:nvPr/>
        </p:nvSpPr>
        <p:spPr>
          <a:xfrm>
            <a:off x="6934200" y="41148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This approach enhances maintainability and scalability, making future content management much more efficient.</a:t>
            </a:r>
          </a:p>
          <a:p>
            <a:pPr marL="0" indent="0">
              <a:lnSpc>
                <a:spcPts val="1800"/>
              </a:lnSpc>
              <a:buNone/>
            </a:pPr>
            <a:r>
              <a:rPr lang="en-US" sz="1200" dirty="0">
                <a:solidFill>
                  <a:srgbClr val="333333"/>
                </a:solidFill>
                <a:latin typeface="ui-sans-serif" pitchFamily="34" charset="0"/>
                <a:ea typeface="ui-sans-serif" pitchFamily="34" charset="-122"/>
              </a:rPr>
              <a:t>Integrate various data into a versatile database.</a:t>
            </a:r>
            <a:endParaRPr lang="en-US" sz="1200" dirty="0"/>
          </a:p>
        </p:txBody>
      </p:sp>
      <p:sp>
        <p:nvSpPr>
          <p:cNvPr id="55" name="Text 30"/>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56" name="Text 31"/>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9/16</a:t>
            </a:r>
            <a:endParaRPr lang="en-US" sz="1080" dirty="0"/>
          </a:p>
        </p:txBody>
      </p:sp>
      <p:pic>
        <p:nvPicPr>
          <p:cNvPr id="39" name="Picture 38">
            <a:extLst>
              <a:ext uri="{FF2B5EF4-FFF2-40B4-BE49-F238E27FC236}">
                <a16:creationId xmlns:a16="http://schemas.microsoft.com/office/drawing/2014/main" id="{4D278E26-FF61-9B76-EA63-5E718C663544}"/>
              </a:ext>
            </a:extLst>
          </p:cNvPr>
          <p:cNvPicPr>
            <a:picLocks noChangeAspect="1"/>
          </p:cNvPicPr>
          <p:nvPr/>
        </p:nvPicPr>
        <p:blipFill>
          <a:blip r:embed="rId19"/>
          <a:stretch>
            <a:fillRect/>
          </a:stretch>
        </p:blipFill>
        <p:spPr>
          <a:xfrm>
            <a:off x="361950" y="2304582"/>
            <a:ext cx="5519626" cy="745150"/>
          </a:xfrm>
          <a:prstGeom prst="rect">
            <a:avLst/>
          </a:prstGeom>
        </p:spPr>
      </p:pic>
      <p:pic>
        <p:nvPicPr>
          <p:cNvPr id="40" name="Picture 39">
            <a:extLst>
              <a:ext uri="{FF2B5EF4-FFF2-40B4-BE49-F238E27FC236}">
                <a16:creationId xmlns:a16="http://schemas.microsoft.com/office/drawing/2014/main" id="{1DF843F5-A361-379E-DD47-679F66606968}"/>
              </a:ext>
            </a:extLst>
          </p:cNvPr>
          <p:cNvPicPr>
            <a:picLocks noChangeAspect="1"/>
          </p:cNvPicPr>
          <p:nvPr/>
        </p:nvPicPr>
        <p:blipFill>
          <a:blip r:embed="rId20"/>
          <a:stretch>
            <a:fillRect/>
          </a:stretch>
        </p:blipFill>
        <p:spPr>
          <a:xfrm>
            <a:off x="400050" y="4528096"/>
            <a:ext cx="5131420" cy="1257300"/>
          </a:xfrm>
          <a:prstGeom prst="rect">
            <a:avLst/>
          </a:prstGeom>
        </p:spPr>
      </p:pic>
    </p:spTree>
    <p:extLst>
      <p:ext uri="{BB962C8B-B14F-4D97-AF65-F5344CB8AC3E}">
        <p14:creationId xmlns:p14="http://schemas.microsoft.com/office/powerpoint/2010/main" val="3691037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228600" y="942975"/>
            <a:ext cx="171450" cy="228600"/>
          </a:xfrm>
          <a:prstGeom prst="rect">
            <a:avLst/>
          </a:prstGeom>
        </p:spPr>
      </p:pic>
      <p:pic>
        <p:nvPicPr>
          <p:cNvPr id="5" name="Image 3" descr="preencoded.png"/>
          <p:cNvPicPr>
            <a:picLocks noChangeAspect="1"/>
          </p:cNvPicPr>
          <p:nvPr/>
        </p:nvPicPr>
        <p:blipFill>
          <a:blip r:embed="rId6"/>
          <a:stretch>
            <a:fillRect/>
          </a:stretch>
        </p:blipFill>
        <p:spPr>
          <a:xfrm>
            <a:off x="228600" y="1371599"/>
            <a:ext cx="5715000" cy="4118521"/>
          </a:xfrm>
          <a:prstGeom prst="rect">
            <a:avLst/>
          </a:prstGeom>
        </p:spPr>
      </p:pic>
      <p:pic>
        <p:nvPicPr>
          <p:cNvPr id="6" name="Image 4" descr="preencoded.png"/>
          <p:cNvPicPr>
            <a:picLocks noChangeAspect="1"/>
          </p:cNvPicPr>
          <p:nvPr/>
        </p:nvPicPr>
        <p:blipFill>
          <a:blip r:embed="rId7"/>
          <a:stretch>
            <a:fillRect/>
          </a:stretch>
        </p:blipFill>
        <p:spPr>
          <a:xfrm>
            <a:off x="381000" y="1562100"/>
            <a:ext cx="171450" cy="190500"/>
          </a:xfrm>
          <a:prstGeom prst="rect">
            <a:avLst/>
          </a:prstGeom>
        </p:spPr>
      </p:pic>
      <p:pic>
        <p:nvPicPr>
          <p:cNvPr id="12" name="Image 10" descr="preencoded.png"/>
          <p:cNvPicPr>
            <a:picLocks noChangeAspect="1"/>
          </p:cNvPicPr>
          <p:nvPr/>
        </p:nvPicPr>
        <p:blipFill>
          <a:blip r:embed="rId8"/>
          <a:stretch>
            <a:fillRect/>
          </a:stretch>
        </p:blipFill>
        <p:spPr>
          <a:xfrm>
            <a:off x="228600" y="5684107"/>
            <a:ext cx="5715000" cy="739463"/>
          </a:xfrm>
          <a:prstGeom prst="rect">
            <a:avLst/>
          </a:prstGeom>
        </p:spPr>
      </p:pic>
      <p:pic>
        <p:nvPicPr>
          <p:cNvPr id="13" name="Image 11" descr="preencoded.png"/>
          <p:cNvPicPr>
            <a:picLocks noChangeAspect="1"/>
          </p:cNvPicPr>
          <p:nvPr/>
        </p:nvPicPr>
        <p:blipFill>
          <a:blip r:embed="rId9"/>
          <a:stretch>
            <a:fillRect/>
          </a:stretch>
        </p:blipFill>
        <p:spPr>
          <a:xfrm>
            <a:off x="400050" y="5813971"/>
            <a:ext cx="238125" cy="190500"/>
          </a:xfrm>
          <a:prstGeom prst="rect">
            <a:avLst/>
          </a:prstGeom>
        </p:spPr>
      </p:pic>
      <p:pic>
        <p:nvPicPr>
          <p:cNvPr id="15" name="Image 13" descr="preencoded.png"/>
          <p:cNvPicPr>
            <a:picLocks noChangeAspect="1"/>
          </p:cNvPicPr>
          <p:nvPr/>
        </p:nvPicPr>
        <p:blipFill>
          <a:blip r:embed="rId10"/>
          <a:stretch>
            <a:fillRect/>
          </a:stretch>
        </p:blipFill>
        <p:spPr>
          <a:xfrm>
            <a:off x="361950" y="6194971"/>
            <a:ext cx="133350" cy="133350"/>
          </a:xfrm>
          <a:prstGeom prst="rect">
            <a:avLst/>
          </a:prstGeom>
        </p:spPr>
      </p:pic>
      <p:pic>
        <p:nvPicPr>
          <p:cNvPr id="16" name="Image 14" descr="preencoded.png"/>
          <p:cNvPicPr>
            <a:picLocks noChangeAspect="1"/>
          </p:cNvPicPr>
          <p:nvPr/>
        </p:nvPicPr>
        <p:blipFill>
          <a:blip r:embed="rId11"/>
          <a:stretch>
            <a:fillRect/>
          </a:stretch>
        </p:blipFill>
        <p:spPr>
          <a:xfrm>
            <a:off x="6248400" y="942975"/>
            <a:ext cx="171450" cy="228600"/>
          </a:xfrm>
          <a:prstGeom prst="rect">
            <a:avLst/>
          </a:prstGeom>
        </p:spPr>
      </p:pic>
      <p:pic>
        <p:nvPicPr>
          <p:cNvPr id="17" name="Image 15" descr="preencoded.png"/>
          <p:cNvPicPr>
            <a:picLocks noChangeAspect="1"/>
          </p:cNvPicPr>
          <p:nvPr/>
        </p:nvPicPr>
        <p:blipFill>
          <a:blip r:embed="rId12"/>
          <a:stretch>
            <a:fillRect/>
          </a:stretch>
        </p:blipFill>
        <p:spPr>
          <a:xfrm>
            <a:off x="6248400" y="1371599"/>
            <a:ext cx="5715000" cy="3623221"/>
          </a:xfrm>
          <a:prstGeom prst="rect">
            <a:avLst/>
          </a:prstGeom>
        </p:spPr>
      </p:pic>
      <p:pic>
        <p:nvPicPr>
          <p:cNvPr id="18" name="Image 16" descr="preencoded.png"/>
          <p:cNvPicPr>
            <a:picLocks noChangeAspect="1"/>
          </p:cNvPicPr>
          <p:nvPr/>
        </p:nvPicPr>
        <p:blipFill>
          <a:blip r:embed="rId13"/>
          <a:stretch>
            <a:fillRect/>
          </a:stretch>
        </p:blipFill>
        <p:spPr>
          <a:xfrm>
            <a:off x="6400800" y="1524000"/>
            <a:ext cx="381000" cy="381000"/>
          </a:xfrm>
          <a:prstGeom prst="rect">
            <a:avLst/>
          </a:prstGeom>
        </p:spPr>
      </p:pic>
      <p:pic>
        <p:nvPicPr>
          <p:cNvPr id="19" name="Image 17" descr="preencoded.png"/>
          <p:cNvPicPr>
            <a:picLocks noChangeAspect="1"/>
          </p:cNvPicPr>
          <p:nvPr/>
        </p:nvPicPr>
        <p:blipFill>
          <a:blip r:embed="rId14"/>
          <a:stretch>
            <a:fillRect/>
          </a:stretch>
        </p:blipFill>
        <p:spPr>
          <a:xfrm>
            <a:off x="6496050" y="1638300"/>
            <a:ext cx="190500" cy="152400"/>
          </a:xfrm>
          <a:prstGeom prst="rect">
            <a:avLst/>
          </a:prstGeom>
        </p:spPr>
      </p:pic>
      <p:pic>
        <p:nvPicPr>
          <p:cNvPr id="20" name="Image 18" descr="preencoded.png"/>
          <p:cNvPicPr>
            <a:picLocks noChangeAspect="1"/>
          </p:cNvPicPr>
          <p:nvPr/>
        </p:nvPicPr>
        <p:blipFill>
          <a:blip r:embed="rId15"/>
          <a:stretch>
            <a:fillRect/>
          </a:stretch>
        </p:blipFill>
        <p:spPr>
          <a:xfrm>
            <a:off x="6400800" y="2590800"/>
            <a:ext cx="381000" cy="381000"/>
          </a:xfrm>
          <a:prstGeom prst="rect">
            <a:avLst/>
          </a:prstGeom>
        </p:spPr>
      </p:pic>
      <p:pic>
        <p:nvPicPr>
          <p:cNvPr id="21" name="Image 19" descr="preencoded.png"/>
          <p:cNvPicPr>
            <a:picLocks noChangeAspect="1"/>
          </p:cNvPicPr>
          <p:nvPr/>
        </p:nvPicPr>
        <p:blipFill>
          <a:blip r:embed="rId16"/>
          <a:stretch>
            <a:fillRect/>
          </a:stretch>
        </p:blipFill>
        <p:spPr>
          <a:xfrm>
            <a:off x="6515100" y="2705100"/>
            <a:ext cx="152400" cy="152400"/>
          </a:xfrm>
          <a:prstGeom prst="rect">
            <a:avLst/>
          </a:prstGeom>
        </p:spPr>
      </p:pic>
      <p:pic>
        <p:nvPicPr>
          <p:cNvPr id="22" name="Image 20" descr="preencoded.png"/>
          <p:cNvPicPr>
            <a:picLocks noChangeAspect="1"/>
          </p:cNvPicPr>
          <p:nvPr/>
        </p:nvPicPr>
        <p:blipFill>
          <a:blip r:embed="rId15"/>
          <a:stretch>
            <a:fillRect/>
          </a:stretch>
        </p:blipFill>
        <p:spPr>
          <a:xfrm>
            <a:off x="6400800" y="3657600"/>
            <a:ext cx="381000" cy="381000"/>
          </a:xfrm>
          <a:prstGeom prst="rect">
            <a:avLst/>
          </a:prstGeom>
        </p:spPr>
      </p:pic>
      <p:pic>
        <p:nvPicPr>
          <p:cNvPr id="23" name="Image 21" descr="preencoded.png"/>
          <p:cNvPicPr>
            <a:picLocks noChangeAspect="1"/>
          </p:cNvPicPr>
          <p:nvPr/>
        </p:nvPicPr>
        <p:blipFill>
          <a:blip r:embed="rId17"/>
          <a:stretch>
            <a:fillRect/>
          </a:stretch>
        </p:blipFill>
        <p:spPr>
          <a:xfrm>
            <a:off x="6515100" y="3771900"/>
            <a:ext cx="152400" cy="152400"/>
          </a:xfrm>
          <a:prstGeom prst="rect">
            <a:avLst/>
          </a:prstGeom>
        </p:spPr>
      </p:pic>
      <p:pic>
        <p:nvPicPr>
          <p:cNvPr id="24" name="Image 22" descr="preencoded.png"/>
          <p:cNvPicPr>
            <a:picLocks noChangeAspect="1"/>
          </p:cNvPicPr>
          <p:nvPr/>
        </p:nvPicPr>
        <p:blipFill>
          <a:blip r:embed="rId18"/>
          <a:stretch>
            <a:fillRect/>
          </a:stretch>
        </p:blipFill>
        <p:spPr>
          <a:xfrm>
            <a:off x="0" y="6499771"/>
            <a:ext cx="12192000" cy="358229"/>
          </a:xfrm>
          <a:prstGeom prst="rect">
            <a:avLst/>
          </a:prstGeom>
        </p:spPr>
      </p:pic>
      <p:sp>
        <p:nvSpPr>
          <p:cNvPr id="25"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Yitian Yuan: Evidence &amp; Lessons</a:t>
            </a:r>
            <a:endParaRPr lang="en-US" sz="2700" dirty="0"/>
          </a:p>
        </p:txBody>
      </p:sp>
      <p:sp>
        <p:nvSpPr>
          <p:cNvPr id="26" name="Text 1"/>
          <p:cNvSpPr/>
          <p:nvPr/>
        </p:nvSpPr>
        <p:spPr>
          <a:xfrm>
            <a:off x="476250" y="914400"/>
            <a:ext cx="5715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Evidence</a:t>
            </a:r>
            <a:endParaRPr lang="en-US" sz="1800" dirty="0"/>
          </a:p>
        </p:txBody>
      </p:sp>
      <p:sp>
        <p:nvSpPr>
          <p:cNvPr id="27" name="Text 2"/>
          <p:cNvSpPr/>
          <p:nvPr/>
        </p:nvSpPr>
        <p:spPr>
          <a:xfrm>
            <a:off x="628650" y="1524000"/>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 Database Table</a:t>
            </a:r>
            <a:endParaRPr lang="en-US" sz="1500" dirty="0"/>
          </a:p>
        </p:txBody>
      </p:sp>
      <p:sp>
        <p:nvSpPr>
          <p:cNvPr id="38" name="Text 13"/>
          <p:cNvSpPr/>
          <p:nvPr/>
        </p:nvSpPr>
        <p:spPr>
          <a:xfrm>
            <a:off x="714375" y="5775871"/>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 Dynamic Rendering</a:t>
            </a:r>
            <a:endParaRPr lang="en-US" sz="1500" dirty="0"/>
          </a:p>
        </p:txBody>
      </p:sp>
      <p:sp>
        <p:nvSpPr>
          <p:cNvPr id="46" name="Text 21"/>
          <p:cNvSpPr/>
          <p:nvPr/>
        </p:nvSpPr>
        <p:spPr>
          <a:xfrm>
            <a:off x="533400" y="6175921"/>
            <a:ext cx="649224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Consolidated tables leads to a versatile database</a:t>
            </a:r>
            <a:endParaRPr lang="en-US" sz="1050" dirty="0"/>
          </a:p>
        </p:txBody>
      </p:sp>
      <p:sp>
        <p:nvSpPr>
          <p:cNvPr id="47" name="Text 22"/>
          <p:cNvSpPr/>
          <p:nvPr/>
        </p:nvSpPr>
        <p:spPr>
          <a:xfrm>
            <a:off x="6496050" y="914400"/>
            <a:ext cx="5715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Lessons Learned</a:t>
            </a:r>
            <a:endParaRPr lang="en-US" sz="1800" dirty="0"/>
          </a:p>
        </p:txBody>
      </p:sp>
      <p:sp>
        <p:nvSpPr>
          <p:cNvPr id="48" name="Text 23"/>
          <p:cNvSpPr/>
          <p:nvPr/>
        </p:nvSpPr>
        <p:spPr>
          <a:xfrm>
            <a:off x="6896100" y="1581150"/>
            <a:ext cx="3619500" cy="28575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Reinforced Security</a:t>
            </a:r>
            <a:endParaRPr lang="en-US" sz="1500" dirty="0"/>
          </a:p>
        </p:txBody>
      </p:sp>
      <p:sp>
        <p:nvSpPr>
          <p:cNvPr id="49" name="Text 24"/>
          <p:cNvSpPr/>
          <p:nvPr/>
        </p:nvSpPr>
        <p:spPr>
          <a:xfrm>
            <a:off x="6934200" y="1895475"/>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By implement session start and destroy, </a:t>
            </a:r>
          </a:p>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prepare queries before passing into database,</a:t>
            </a:r>
          </a:p>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close connection to database at the end of tasks.</a:t>
            </a:r>
            <a:endParaRPr lang="en-US" sz="1200" dirty="0"/>
          </a:p>
        </p:txBody>
      </p:sp>
      <p:sp>
        <p:nvSpPr>
          <p:cNvPr id="50" name="Text 25"/>
          <p:cNvSpPr/>
          <p:nvPr/>
        </p:nvSpPr>
        <p:spPr>
          <a:xfrm>
            <a:off x="6896100" y="2647950"/>
            <a:ext cx="301734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Role assigned to users</a:t>
            </a:r>
            <a:endParaRPr lang="en-US" sz="1500" dirty="0"/>
          </a:p>
        </p:txBody>
      </p:sp>
      <p:sp>
        <p:nvSpPr>
          <p:cNvPr id="51" name="Text 26"/>
          <p:cNvSpPr/>
          <p:nvPr/>
        </p:nvSpPr>
        <p:spPr>
          <a:xfrm>
            <a:off x="6934200" y="30480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To separate admin and standard users</a:t>
            </a:r>
            <a:endParaRPr lang="en-US" sz="1200" dirty="0"/>
          </a:p>
        </p:txBody>
      </p:sp>
      <p:sp>
        <p:nvSpPr>
          <p:cNvPr id="52" name="Text 27"/>
          <p:cNvSpPr/>
          <p:nvPr/>
        </p:nvSpPr>
        <p:spPr>
          <a:xfrm>
            <a:off x="6896100" y="3714750"/>
            <a:ext cx="279892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Consolidated Database</a:t>
            </a:r>
            <a:endParaRPr lang="en-US" sz="1500" dirty="0"/>
          </a:p>
        </p:txBody>
      </p:sp>
      <p:sp>
        <p:nvSpPr>
          <p:cNvPr id="53" name="Text 28"/>
          <p:cNvSpPr/>
          <p:nvPr/>
        </p:nvSpPr>
        <p:spPr>
          <a:xfrm>
            <a:off x="6934200" y="41148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ui-sans-serif" pitchFamily="34" charset="0"/>
                <a:ea typeface="ui-sans-serif" pitchFamily="34" charset="-122"/>
                <a:cs typeface="ui-sans-serif" pitchFamily="34" charset="-120"/>
              </a:rPr>
              <a:t>This approach enhances maintainability and scalability, making future content management much more efficient.</a:t>
            </a:r>
          </a:p>
          <a:p>
            <a:pPr marL="0" indent="0">
              <a:lnSpc>
                <a:spcPts val="1800"/>
              </a:lnSpc>
              <a:buNone/>
            </a:pPr>
            <a:r>
              <a:rPr lang="en-US" sz="1200" dirty="0">
                <a:solidFill>
                  <a:srgbClr val="333333"/>
                </a:solidFill>
                <a:latin typeface="ui-sans-serif" pitchFamily="34" charset="0"/>
                <a:ea typeface="ui-sans-serif" pitchFamily="34" charset="-122"/>
              </a:rPr>
              <a:t>Integrate various data into a versatile database.</a:t>
            </a:r>
            <a:endParaRPr lang="en-US" sz="1200" dirty="0"/>
          </a:p>
        </p:txBody>
      </p:sp>
      <p:sp>
        <p:nvSpPr>
          <p:cNvPr id="55" name="Text 30"/>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56" name="Text 31"/>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9/16</a:t>
            </a:r>
            <a:endParaRPr lang="en-US" sz="1080" dirty="0"/>
          </a:p>
        </p:txBody>
      </p:sp>
      <p:pic>
        <p:nvPicPr>
          <p:cNvPr id="40" name="Picture 39">
            <a:extLst>
              <a:ext uri="{FF2B5EF4-FFF2-40B4-BE49-F238E27FC236}">
                <a16:creationId xmlns:a16="http://schemas.microsoft.com/office/drawing/2014/main" id="{0E9A0C23-86C1-9ED6-6A81-844EA8C042DC}"/>
              </a:ext>
            </a:extLst>
          </p:cNvPr>
          <p:cNvPicPr>
            <a:picLocks noChangeAspect="1"/>
          </p:cNvPicPr>
          <p:nvPr/>
        </p:nvPicPr>
        <p:blipFill>
          <a:blip r:embed="rId19"/>
          <a:stretch>
            <a:fillRect/>
          </a:stretch>
        </p:blipFill>
        <p:spPr>
          <a:xfrm>
            <a:off x="320039" y="1928162"/>
            <a:ext cx="5618631" cy="3066657"/>
          </a:xfrm>
          <a:prstGeom prst="rect">
            <a:avLst/>
          </a:prstGeom>
        </p:spPr>
      </p:pic>
      <p:pic>
        <p:nvPicPr>
          <p:cNvPr id="39" name="Picture 38">
            <a:extLst>
              <a:ext uri="{FF2B5EF4-FFF2-40B4-BE49-F238E27FC236}">
                <a16:creationId xmlns:a16="http://schemas.microsoft.com/office/drawing/2014/main" id="{E747B09C-1C80-98F4-706C-D99382DC1180}"/>
              </a:ext>
            </a:extLst>
          </p:cNvPr>
          <p:cNvPicPr>
            <a:picLocks noChangeAspect="1"/>
          </p:cNvPicPr>
          <p:nvPr/>
        </p:nvPicPr>
        <p:blipFill>
          <a:blip r:embed="rId20"/>
          <a:stretch>
            <a:fillRect/>
          </a:stretch>
        </p:blipFill>
        <p:spPr>
          <a:xfrm>
            <a:off x="4415818" y="4838097"/>
            <a:ext cx="1532377" cy="1456448"/>
          </a:xfrm>
          <a:prstGeom prst="rect">
            <a:avLst/>
          </a:prstGeom>
        </p:spPr>
      </p:pic>
    </p:spTree>
    <p:extLst>
      <p:ext uri="{BB962C8B-B14F-4D97-AF65-F5344CB8AC3E}">
        <p14:creationId xmlns:p14="http://schemas.microsoft.com/office/powerpoint/2010/main" val="939056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78295"/>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990600"/>
            <a:ext cx="5638800" cy="3733800"/>
          </a:xfrm>
          <a:prstGeom prst="rect">
            <a:avLst/>
          </a:prstGeom>
        </p:spPr>
      </p:pic>
      <p:pic>
        <p:nvPicPr>
          <p:cNvPr id="5" name="Image 3" descr="preencoded.png"/>
          <p:cNvPicPr>
            <a:picLocks noChangeAspect="1"/>
          </p:cNvPicPr>
          <p:nvPr/>
        </p:nvPicPr>
        <p:blipFill>
          <a:blip r:embed="rId6"/>
          <a:stretch>
            <a:fillRect/>
          </a:stretch>
        </p:blipFill>
        <p:spPr>
          <a:xfrm>
            <a:off x="533400" y="1219200"/>
            <a:ext cx="5181600" cy="685800"/>
          </a:xfrm>
          <a:prstGeom prst="rect">
            <a:avLst/>
          </a:prstGeom>
        </p:spPr>
      </p:pic>
      <p:pic>
        <p:nvPicPr>
          <p:cNvPr id="6" name="Image 4" descr="preencoded.png"/>
          <p:cNvPicPr>
            <a:picLocks noChangeAspect="1"/>
          </p:cNvPicPr>
          <p:nvPr/>
        </p:nvPicPr>
        <p:blipFill>
          <a:blip r:embed="rId7"/>
          <a:stretch>
            <a:fillRect/>
          </a:stretch>
        </p:blipFill>
        <p:spPr>
          <a:xfrm>
            <a:off x="533400" y="1371600"/>
            <a:ext cx="228600" cy="304800"/>
          </a:xfrm>
          <a:prstGeom prst="rect">
            <a:avLst/>
          </a:prstGeom>
        </p:spPr>
      </p:pic>
      <p:pic>
        <p:nvPicPr>
          <p:cNvPr id="10" name="Image 8" descr="preencoded.png"/>
          <p:cNvPicPr>
            <a:picLocks noChangeAspect="1"/>
          </p:cNvPicPr>
          <p:nvPr/>
        </p:nvPicPr>
        <p:blipFill>
          <a:blip r:embed="rId8"/>
          <a:stretch>
            <a:fillRect/>
          </a:stretch>
        </p:blipFill>
        <p:spPr>
          <a:xfrm>
            <a:off x="0" y="6499771"/>
            <a:ext cx="12192000" cy="358229"/>
          </a:xfrm>
          <a:prstGeom prst="rect">
            <a:avLst/>
          </a:prstGeom>
        </p:spPr>
      </p:pic>
      <p:sp>
        <p:nvSpPr>
          <p:cNvPr id="11"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Yousaff Mohammad: Project 1 &amp; 2 Contributions</a:t>
            </a:r>
            <a:endParaRPr lang="en-US" sz="2700" dirty="0"/>
          </a:p>
        </p:txBody>
      </p:sp>
      <p:sp>
        <p:nvSpPr>
          <p:cNvPr id="12" name="Text 1"/>
          <p:cNvSpPr/>
          <p:nvPr/>
        </p:nvSpPr>
        <p:spPr>
          <a:xfrm>
            <a:off x="876300" y="1219200"/>
            <a:ext cx="48387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Project 1 (Jobs Page Lead) - ID: 106175315</a:t>
            </a:r>
            <a:endParaRPr lang="en-US" sz="1800" dirty="0"/>
          </a:p>
        </p:txBody>
      </p:sp>
      <p:sp>
        <p:nvSpPr>
          <p:cNvPr id="13" name="Text 2"/>
          <p:cNvSpPr/>
          <p:nvPr/>
        </p:nvSpPr>
        <p:spPr>
          <a:xfrm>
            <a:off x="571500" y="2057400"/>
            <a:ext cx="5143500" cy="5334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Authored the Jobs page with structured roles and requirements</a:t>
            </a:r>
            <a:endParaRPr lang="en-US" sz="1350" dirty="0"/>
          </a:p>
        </p:txBody>
      </p:sp>
      <p:sp>
        <p:nvSpPr>
          <p:cNvPr id="14" name="Text 3"/>
          <p:cNvSpPr/>
          <p:nvPr/>
        </p:nvSpPr>
        <p:spPr>
          <a:xfrm>
            <a:off x="571500" y="2705100"/>
            <a:ext cx="61722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Designed readable sections to improve user experience</a:t>
            </a:r>
            <a:endParaRPr lang="en-US" sz="1350" dirty="0"/>
          </a:p>
        </p:txBody>
      </p:sp>
      <p:sp>
        <p:nvSpPr>
          <p:cNvPr id="15" name="Text 4"/>
          <p:cNvSpPr/>
          <p:nvPr/>
        </p:nvSpPr>
        <p:spPr>
          <a:xfrm>
            <a:off x="571500" y="3086100"/>
            <a:ext cx="61722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Created well-organized content layout for job listings</a:t>
            </a:r>
            <a:endParaRPr lang="en-US" sz="1350" dirty="0"/>
          </a:p>
        </p:txBody>
      </p:sp>
      <p:sp>
        <p:nvSpPr>
          <p:cNvPr id="16" name="Text 5"/>
          <p:cNvSpPr/>
          <p:nvPr/>
        </p:nvSpPr>
        <p:spPr>
          <a:xfrm>
            <a:off x="571500" y="3467100"/>
            <a:ext cx="5143500" cy="5334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Implemented consistent formatting across job descriptions</a:t>
            </a:r>
            <a:endParaRPr lang="en-US" sz="1350" dirty="0"/>
          </a:p>
        </p:txBody>
      </p:sp>
      <p:sp>
        <p:nvSpPr>
          <p:cNvPr id="23" name="Text 12"/>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24" name="Text 13"/>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8/16</a:t>
            </a:r>
            <a:endParaRPr lang="en-US" sz="1080" dirty="0"/>
          </a:p>
        </p:txBody>
      </p:sp>
      <p:pic>
        <p:nvPicPr>
          <p:cNvPr id="40" name="Image 8" descr="preencoded.png">
            <a:extLst>
              <a:ext uri="{FF2B5EF4-FFF2-40B4-BE49-F238E27FC236}">
                <a16:creationId xmlns:a16="http://schemas.microsoft.com/office/drawing/2014/main" id="{2DAC3798-A66D-45EA-018B-0BD91A2FB053}"/>
              </a:ext>
            </a:extLst>
          </p:cNvPr>
          <p:cNvPicPr>
            <a:picLocks noChangeAspect="1"/>
          </p:cNvPicPr>
          <p:nvPr/>
        </p:nvPicPr>
        <p:blipFill>
          <a:blip r:embed="rId9"/>
          <a:stretch>
            <a:fillRect/>
          </a:stretch>
        </p:blipFill>
        <p:spPr>
          <a:xfrm>
            <a:off x="6248402" y="952500"/>
            <a:ext cx="5638800" cy="4191000"/>
          </a:xfrm>
          <a:prstGeom prst="rect">
            <a:avLst/>
          </a:prstGeom>
        </p:spPr>
      </p:pic>
      <p:pic>
        <p:nvPicPr>
          <p:cNvPr id="41" name="Image 9" descr="preencoded.png">
            <a:extLst>
              <a:ext uri="{FF2B5EF4-FFF2-40B4-BE49-F238E27FC236}">
                <a16:creationId xmlns:a16="http://schemas.microsoft.com/office/drawing/2014/main" id="{B63966F3-0B97-3C37-12E5-1DD5FB3F0CB8}"/>
              </a:ext>
            </a:extLst>
          </p:cNvPr>
          <p:cNvPicPr>
            <a:picLocks noChangeAspect="1"/>
          </p:cNvPicPr>
          <p:nvPr/>
        </p:nvPicPr>
        <p:blipFill>
          <a:blip r:embed="rId10"/>
          <a:stretch>
            <a:fillRect/>
          </a:stretch>
        </p:blipFill>
        <p:spPr>
          <a:xfrm>
            <a:off x="6477000" y="1219200"/>
            <a:ext cx="200025" cy="304800"/>
          </a:xfrm>
          <a:prstGeom prst="rect">
            <a:avLst/>
          </a:prstGeom>
        </p:spPr>
      </p:pic>
      <p:pic>
        <p:nvPicPr>
          <p:cNvPr id="42" name="Image 10" descr="preencoded.png">
            <a:extLst>
              <a:ext uri="{FF2B5EF4-FFF2-40B4-BE49-F238E27FC236}">
                <a16:creationId xmlns:a16="http://schemas.microsoft.com/office/drawing/2014/main" id="{0BB9FB76-4AA9-0B7B-C387-6E90766FDA46}"/>
              </a:ext>
            </a:extLst>
          </p:cNvPr>
          <p:cNvPicPr>
            <a:picLocks noChangeAspect="1"/>
          </p:cNvPicPr>
          <p:nvPr/>
        </p:nvPicPr>
        <p:blipFill>
          <a:blip r:embed="rId11"/>
          <a:stretch>
            <a:fillRect/>
          </a:stretch>
        </p:blipFill>
        <p:spPr>
          <a:xfrm>
            <a:off x="6477000" y="1676400"/>
            <a:ext cx="190500" cy="266700"/>
          </a:xfrm>
          <a:prstGeom prst="rect">
            <a:avLst/>
          </a:prstGeom>
        </p:spPr>
      </p:pic>
      <p:pic>
        <p:nvPicPr>
          <p:cNvPr id="43" name="Image 11" descr="preencoded.png">
            <a:extLst>
              <a:ext uri="{FF2B5EF4-FFF2-40B4-BE49-F238E27FC236}">
                <a16:creationId xmlns:a16="http://schemas.microsoft.com/office/drawing/2014/main" id="{08AC6601-8229-32C6-154D-D6031A975BCC}"/>
              </a:ext>
            </a:extLst>
          </p:cNvPr>
          <p:cNvPicPr>
            <a:picLocks noChangeAspect="1"/>
          </p:cNvPicPr>
          <p:nvPr/>
        </p:nvPicPr>
        <p:blipFill>
          <a:blip r:embed="rId12"/>
          <a:stretch>
            <a:fillRect/>
          </a:stretch>
        </p:blipFill>
        <p:spPr>
          <a:xfrm>
            <a:off x="6477000" y="2552700"/>
            <a:ext cx="171450" cy="266700"/>
          </a:xfrm>
          <a:prstGeom prst="rect">
            <a:avLst/>
          </a:prstGeom>
        </p:spPr>
      </p:pic>
      <p:pic>
        <p:nvPicPr>
          <p:cNvPr id="44" name="Image 12" descr="preencoded.png">
            <a:extLst>
              <a:ext uri="{FF2B5EF4-FFF2-40B4-BE49-F238E27FC236}">
                <a16:creationId xmlns:a16="http://schemas.microsoft.com/office/drawing/2014/main" id="{C46FA72D-632F-48D1-0BFF-B7165AA8D801}"/>
              </a:ext>
            </a:extLst>
          </p:cNvPr>
          <p:cNvPicPr>
            <a:picLocks noChangeAspect="1"/>
          </p:cNvPicPr>
          <p:nvPr/>
        </p:nvPicPr>
        <p:blipFill>
          <a:blip r:embed="rId13"/>
          <a:stretch>
            <a:fillRect/>
          </a:stretch>
        </p:blipFill>
        <p:spPr>
          <a:xfrm>
            <a:off x="6477000" y="3200400"/>
            <a:ext cx="190500" cy="266700"/>
          </a:xfrm>
          <a:prstGeom prst="rect">
            <a:avLst/>
          </a:prstGeom>
        </p:spPr>
      </p:pic>
      <p:pic>
        <p:nvPicPr>
          <p:cNvPr id="45" name="Image 13" descr="preencoded.png">
            <a:extLst>
              <a:ext uri="{FF2B5EF4-FFF2-40B4-BE49-F238E27FC236}">
                <a16:creationId xmlns:a16="http://schemas.microsoft.com/office/drawing/2014/main" id="{3A0CE5AE-5EB6-B825-EEF7-FF952AD92CE3}"/>
              </a:ext>
            </a:extLst>
          </p:cNvPr>
          <p:cNvPicPr>
            <a:picLocks noChangeAspect="1"/>
          </p:cNvPicPr>
          <p:nvPr/>
        </p:nvPicPr>
        <p:blipFill>
          <a:blip r:embed="rId14"/>
          <a:stretch>
            <a:fillRect/>
          </a:stretch>
        </p:blipFill>
        <p:spPr>
          <a:xfrm>
            <a:off x="6477000" y="4076700"/>
            <a:ext cx="190500" cy="266700"/>
          </a:xfrm>
          <a:prstGeom prst="rect">
            <a:avLst/>
          </a:prstGeom>
        </p:spPr>
      </p:pic>
      <p:sp>
        <p:nvSpPr>
          <p:cNvPr id="46" name="Text 9">
            <a:extLst>
              <a:ext uri="{FF2B5EF4-FFF2-40B4-BE49-F238E27FC236}">
                <a16:creationId xmlns:a16="http://schemas.microsoft.com/office/drawing/2014/main" id="{56EE4058-7E71-2DA3-FE07-4B4ACA1F4C7B}"/>
              </a:ext>
            </a:extLst>
          </p:cNvPr>
          <p:cNvSpPr/>
          <p:nvPr/>
        </p:nvSpPr>
        <p:spPr>
          <a:xfrm>
            <a:off x="6791325" y="1219200"/>
            <a:ext cx="1384995"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Project 2</a:t>
            </a:r>
            <a:endParaRPr lang="en-US" sz="1800" dirty="0"/>
          </a:p>
        </p:txBody>
      </p:sp>
      <p:sp>
        <p:nvSpPr>
          <p:cNvPr id="47" name="Text 10">
            <a:extLst>
              <a:ext uri="{FF2B5EF4-FFF2-40B4-BE49-F238E27FC236}">
                <a16:creationId xmlns:a16="http://schemas.microsoft.com/office/drawing/2014/main" id="{098A5AFD-ADCC-92C2-85E2-E11AD6BCD043}"/>
              </a:ext>
            </a:extLst>
          </p:cNvPr>
          <p:cNvSpPr/>
          <p:nvPr/>
        </p:nvSpPr>
        <p:spPr>
          <a:xfrm>
            <a:off x="6819900" y="1676400"/>
            <a:ext cx="2632213"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Task 5: Server-side Processing</a:t>
            </a:r>
            <a:endParaRPr lang="en-US" sz="1500" dirty="0"/>
          </a:p>
        </p:txBody>
      </p:sp>
      <p:sp>
        <p:nvSpPr>
          <p:cNvPr id="48" name="Text 11">
            <a:extLst>
              <a:ext uri="{FF2B5EF4-FFF2-40B4-BE49-F238E27FC236}">
                <a16:creationId xmlns:a16="http://schemas.microsoft.com/office/drawing/2014/main" id="{5B9845FC-8D6D-5987-0BEA-8726DE0E1B97}"/>
              </a:ext>
            </a:extLst>
          </p:cNvPr>
          <p:cNvSpPr/>
          <p:nvPr/>
        </p:nvSpPr>
        <p:spPr>
          <a:xfrm>
            <a:off x="6819900" y="19431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Implemented </a:t>
            </a:r>
            <a:r>
              <a:rPr lang="en-US" sz="1200" dirty="0" err="1">
                <a:solidFill>
                  <a:srgbClr val="4B5563"/>
                </a:solidFill>
                <a:latin typeface="ui-sans-serif" pitchFamily="34" charset="0"/>
                <a:ea typeface="ui-sans-serif" pitchFamily="34" charset="-122"/>
                <a:cs typeface="ui-sans-serif" pitchFamily="34" charset="-120"/>
              </a:rPr>
              <a:t>process_eoi.php</a:t>
            </a:r>
            <a:r>
              <a:rPr lang="en-US" sz="1200" dirty="0">
                <a:solidFill>
                  <a:srgbClr val="4B5563"/>
                </a:solidFill>
                <a:latin typeface="ui-sans-serif" pitchFamily="34" charset="0"/>
                <a:ea typeface="ui-sans-serif" pitchFamily="34" charset="-122"/>
                <a:cs typeface="ui-sans-serif" pitchFamily="34" charset="-120"/>
              </a:rPr>
              <a:t> with robust server-side validation.</a:t>
            </a:r>
            <a:endParaRPr lang="en-US" sz="1200" dirty="0"/>
          </a:p>
        </p:txBody>
      </p:sp>
      <p:sp>
        <p:nvSpPr>
          <p:cNvPr id="49" name="Text 12">
            <a:extLst>
              <a:ext uri="{FF2B5EF4-FFF2-40B4-BE49-F238E27FC236}">
                <a16:creationId xmlns:a16="http://schemas.microsoft.com/office/drawing/2014/main" id="{0B7187CF-2AB8-B44A-A379-D20814C464FC}"/>
              </a:ext>
            </a:extLst>
          </p:cNvPr>
          <p:cNvSpPr/>
          <p:nvPr/>
        </p:nvSpPr>
        <p:spPr>
          <a:xfrm>
            <a:off x="6800850" y="2552700"/>
            <a:ext cx="508617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Database Integration</a:t>
            </a:r>
            <a:endParaRPr lang="en-US" sz="1500" dirty="0"/>
          </a:p>
        </p:txBody>
      </p:sp>
      <p:sp>
        <p:nvSpPr>
          <p:cNvPr id="50" name="Text 13">
            <a:extLst>
              <a:ext uri="{FF2B5EF4-FFF2-40B4-BE49-F238E27FC236}">
                <a16:creationId xmlns:a16="http://schemas.microsoft.com/office/drawing/2014/main" id="{1E904089-2D9F-D1D8-8E90-707BE0A7D3E0}"/>
              </a:ext>
            </a:extLst>
          </p:cNvPr>
          <p:cNvSpPr/>
          <p:nvPr/>
        </p:nvSpPr>
        <p:spPr>
          <a:xfrm>
            <a:off x="6800850" y="2819400"/>
            <a:ext cx="5086171"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Created eoi table if missing; inserted validated records.</a:t>
            </a:r>
            <a:endParaRPr lang="en-US" sz="1200" dirty="0"/>
          </a:p>
        </p:txBody>
      </p:sp>
      <p:sp>
        <p:nvSpPr>
          <p:cNvPr id="51" name="Text 14">
            <a:extLst>
              <a:ext uri="{FF2B5EF4-FFF2-40B4-BE49-F238E27FC236}">
                <a16:creationId xmlns:a16="http://schemas.microsoft.com/office/drawing/2014/main" id="{5E4CE148-B2C6-825B-9135-C2B159AA82C0}"/>
              </a:ext>
            </a:extLst>
          </p:cNvPr>
          <p:cNvSpPr/>
          <p:nvPr/>
        </p:nvSpPr>
        <p:spPr>
          <a:xfrm>
            <a:off x="6819900" y="3200400"/>
            <a:ext cx="4838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Input Sanitizing</a:t>
            </a:r>
            <a:endParaRPr lang="en-US" sz="1500" dirty="0"/>
          </a:p>
        </p:txBody>
      </p:sp>
      <p:sp>
        <p:nvSpPr>
          <p:cNvPr id="52" name="Text 15">
            <a:extLst>
              <a:ext uri="{FF2B5EF4-FFF2-40B4-BE49-F238E27FC236}">
                <a16:creationId xmlns:a16="http://schemas.microsoft.com/office/drawing/2014/main" id="{FC0AB331-7550-288A-8351-4D0EE236544C}"/>
              </a:ext>
            </a:extLst>
          </p:cNvPr>
          <p:cNvSpPr/>
          <p:nvPr/>
        </p:nvSpPr>
        <p:spPr>
          <a:xfrm>
            <a:off x="6819900" y="34671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Normalized input with trim/escape/type checks; enforced POST-only.</a:t>
            </a:r>
            <a:endParaRPr lang="en-US" sz="1200" dirty="0"/>
          </a:p>
        </p:txBody>
      </p:sp>
      <p:sp>
        <p:nvSpPr>
          <p:cNvPr id="53" name="Text 16">
            <a:extLst>
              <a:ext uri="{FF2B5EF4-FFF2-40B4-BE49-F238E27FC236}">
                <a16:creationId xmlns:a16="http://schemas.microsoft.com/office/drawing/2014/main" id="{4D908806-0561-D3F3-B6FF-275725B45D33}"/>
              </a:ext>
            </a:extLst>
          </p:cNvPr>
          <p:cNvSpPr/>
          <p:nvPr/>
        </p:nvSpPr>
        <p:spPr>
          <a:xfrm>
            <a:off x="6819900" y="4076700"/>
            <a:ext cx="4838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Validation Policy</a:t>
            </a:r>
            <a:endParaRPr lang="en-US" sz="1500" dirty="0"/>
          </a:p>
        </p:txBody>
      </p:sp>
      <p:sp>
        <p:nvSpPr>
          <p:cNvPr id="54" name="Text 17">
            <a:extLst>
              <a:ext uri="{FF2B5EF4-FFF2-40B4-BE49-F238E27FC236}">
                <a16:creationId xmlns:a16="http://schemas.microsoft.com/office/drawing/2014/main" id="{4795F3DA-9D78-A081-C925-53BD0EA609A2}"/>
              </a:ext>
            </a:extLst>
          </p:cNvPr>
          <p:cNvSpPr/>
          <p:nvPr/>
        </p:nvSpPr>
        <p:spPr>
          <a:xfrm>
            <a:off x="6819900" y="43434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Added clear error messages; returned auto-generated EOI numbers.</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63426"/>
            <a:ext cx="12192000" cy="7169348"/>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1019175"/>
            <a:ext cx="171450" cy="228600"/>
          </a:xfrm>
          <a:prstGeom prst="rect">
            <a:avLst/>
          </a:prstGeom>
        </p:spPr>
      </p:pic>
      <p:pic>
        <p:nvPicPr>
          <p:cNvPr id="5" name="Image 3" descr="preencoded.png"/>
          <p:cNvPicPr>
            <a:picLocks noChangeAspect="1"/>
          </p:cNvPicPr>
          <p:nvPr/>
        </p:nvPicPr>
        <p:blipFill>
          <a:blip r:embed="rId6"/>
          <a:stretch>
            <a:fillRect/>
          </a:stretch>
        </p:blipFill>
        <p:spPr>
          <a:xfrm>
            <a:off x="304800" y="1447800"/>
            <a:ext cx="5638800" cy="3009900"/>
          </a:xfrm>
          <a:prstGeom prst="rect">
            <a:avLst/>
          </a:prstGeom>
        </p:spPr>
      </p:pic>
      <p:pic>
        <p:nvPicPr>
          <p:cNvPr id="6" name="Image 4" descr="preencoded.png"/>
          <p:cNvPicPr>
            <a:picLocks noChangeAspect="1"/>
          </p:cNvPicPr>
          <p:nvPr/>
        </p:nvPicPr>
        <p:blipFill>
          <a:blip r:embed="rId7"/>
          <a:stretch>
            <a:fillRect/>
          </a:stretch>
        </p:blipFill>
        <p:spPr>
          <a:xfrm>
            <a:off x="457200" y="1943100"/>
            <a:ext cx="1333500" cy="762000"/>
          </a:xfrm>
          <a:prstGeom prst="rect">
            <a:avLst/>
          </a:prstGeom>
        </p:spPr>
      </p:pic>
      <p:pic>
        <p:nvPicPr>
          <p:cNvPr id="7" name="Image 5" descr="preencoded.png"/>
          <p:cNvPicPr>
            <a:picLocks noChangeAspect="1"/>
          </p:cNvPicPr>
          <p:nvPr/>
        </p:nvPicPr>
        <p:blipFill>
          <a:blip r:embed="rId8"/>
          <a:stretch>
            <a:fillRect/>
          </a:stretch>
        </p:blipFill>
        <p:spPr>
          <a:xfrm>
            <a:off x="1038225" y="2057400"/>
            <a:ext cx="171450" cy="304800"/>
          </a:xfrm>
          <a:prstGeom prst="rect">
            <a:avLst/>
          </a:prstGeom>
        </p:spPr>
      </p:pic>
      <p:pic>
        <p:nvPicPr>
          <p:cNvPr id="8" name="Image 6" descr="preencoded.png"/>
          <p:cNvPicPr>
            <a:picLocks noChangeAspect="1"/>
          </p:cNvPicPr>
          <p:nvPr/>
        </p:nvPicPr>
        <p:blipFill>
          <a:blip r:embed="rId9"/>
          <a:stretch>
            <a:fillRect/>
          </a:stretch>
        </p:blipFill>
        <p:spPr>
          <a:xfrm>
            <a:off x="1971675" y="2162175"/>
            <a:ext cx="304800" cy="304800"/>
          </a:xfrm>
          <a:prstGeom prst="rect">
            <a:avLst/>
          </a:prstGeom>
        </p:spPr>
      </p:pic>
      <p:pic>
        <p:nvPicPr>
          <p:cNvPr id="9" name="Image 7" descr="preencoded.png"/>
          <p:cNvPicPr>
            <a:picLocks noChangeAspect="1"/>
          </p:cNvPicPr>
          <p:nvPr/>
        </p:nvPicPr>
        <p:blipFill>
          <a:blip r:embed="rId7"/>
          <a:stretch>
            <a:fillRect/>
          </a:stretch>
        </p:blipFill>
        <p:spPr>
          <a:xfrm>
            <a:off x="2457450" y="1943100"/>
            <a:ext cx="1333500" cy="762000"/>
          </a:xfrm>
          <a:prstGeom prst="rect">
            <a:avLst/>
          </a:prstGeom>
        </p:spPr>
      </p:pic>
      <p:pic>
        <p:nvPicPr>
          <p:cNvPr id="10" name="Image 8" descr="preencoded.png"/>
          <p:cNvPicPr>
            <a:picLocks noChangeAspect="1"/>
          </p:cNvPicPr>
          <p:nvPr/>
        </p:nvPicPr>
        <p:blipFill>
          <a:blip r:embed="rId10"/>
          <a:stretch>
            <a:fillRect/>
          </a:stretch>
        </p:blipFill>
        <p:spPr>
          <a:xfrm>
            <a:off x="3009900" y="2057400"/>
            <a:ext cx="228600" cy="304800"/>
          </a:xfrm>
          <a:prstGeom prst="rect">
            <a:avLst/>
          </a:prstGeom>
        </p:spPr>
      </p:pic>
      <p:pic>
        <p:nvPicPr>
          <p:cNvPr id="11" name="Image 9" descr="preencoded.png"/>
          <p:cNvPicPr>
            <a:picLocks noChangeAspect="1"/>
          </p:cNvPicPr>
          <p:nvPr/>
        </p:nvPicPr>
        <p:blipFill>
          <a:blip r:embed="rId9"/>
          <a:stretch>
            <a:fillRect/>
          </a:stretch>
        </p:blipFill>
        <p:spPr>
          <a:xfrm>
            <a:off x="3971925" y="2162175"/>
            <a:ext cx="304800" cy="304800"/>
          </a:xfrm>
          <a:prstGeom prst="rect">
            <a:avLst/>
          </a:prstGeom>
        </p:spPr>
      </p:pic>
      <p:pic>
        <p:nvPicPr>
          <p:cNvPr id="12" name="Image 10" descr="preencoded.png"/>
          <p:cNvPicPr>
            <a:picLocks noChangeAspect="1"/>
          </p:cNvPicPr>
          <p:nvPr/>
        </p:nvPicPr>
        <p:blipFill>
          <a:blip r:embed="rId7"/>
          <a:stretch>
            <a:fillRect/>
          </a:stretch>
        </p:blipFill>
        <p:spPr>
          <a:xfrm>
            <a:off x="4457700" y="1943100"/>
            <a:ext cx="1333500" cy="762000"/>
          </a:xfrm>
          <a:prstGeom prst="rect">
            <a:avLst/>
          </a:prstGeom>
        </p:spPr>
      </p:pic>
      <p:pic>
        <p:nvPicPr>
          <p:cNvPr id="13" name="Image 11" descr="preencoded.png"/>
          <p:cNvPicPr>
            <a:picLocks noChangeAspect="1"/>
          </p:cNvPicPr>
          <p:nvPr/>
        </p:nvPicPr>
        <p:blipFill>
          <a:blip r:embed="rId11"/>
          <a:stretch>
            <a:fillRect/>
          </a:stretch>
        </p:blipFill>
        <p:spPr>
          <a:xfrm>
            <a:off x="5024438" y="2057400"/>
            <a:ext cx="200025" cy="304800"/>
          </a:xfrm>
          <a:prstGeom prst="rect">
            <a:avLst/>
          </a:prstGeom>
        </p:spPr>
      </p:pic>
      <p:pic>
        <p:nvPicPr>
          <p:cNvPr id="14" name="Image 12" descr="preencoded.png"/>
          <p:cNvPicPr>
            <a:picLocks noChangeAspect="1"/>
          </p:cNvPicPr>
          <p:nvPr/>
        </p:nvPicPr>
        <p:blipFill>
          <a:blip r:embed="rId12"/>
          <a:stretch>
            <a:fillRect/>
          </a:stretch>
        </p:blipFill>
        <p:spPr>
          <a:xfrm>
            <a:off x="457200" y="2857500"/>
            <a:ext cx="5334000" cy="1447800"/>
          </a:xfrm>
          <a:prstGeom prst="rect">
            <a:avLst/>
          </a:prstGeom>
        </p:spPr>
      </p:pic>
      <p:pic>
        <p:nvPicPr>
          <p:cNvPr id="15" name="Image 13" descr="preencoded.png"/>
          <p:cNvPicPr>
            <a:picLocks noChangeAspect="1"/>
          </p:cNvPicPr>
          <p:nvPr/>
        </p:nvPicPr>
        <p:blipFill>
          <a:blip r:embed="rId13"/>
          <a:stretch>
            <a:fillRect/>
          </a:stretch>
        </p:blipFill>
        <p:spPr>
          <a:xfrm>
            <a:off x="571500" y="3238500"/>
            <a:ext cx="5105400" cy="495300"/>
          </a:xfrm>
          <a:prstGeom prst="rect">
            <a:avLst/>
          </a:prstGeom>
        </p:spPr>
      </p:pic>
      <p:pic>
        <p:nvPicPr>
          <p:cNvPr id="16" name="Image 14" descr="preencoded.png"/>
          <p:cNvPicPr>
            <a:picLocks noChangeAspect="1"/>
          </p:cNvPicPr>
          <p:nvPr/>
        </p:nvPicPr>
        <p:blipFill>
          <a:blip r:embed="rId14"/>
          <a:stretch>
            <a:fillRect/>
          </a:stretch>
        </p:blipFill>
        <p:spPr>
          <a:xfrm>
            <a:off x="571500" y="3790950"/>
            <a:ext cx="114300" cy="114300"/>
          </a:xfrm>
          <a:prstGeom prst="rect">
            <a:avLst/>
          </a:prstGeom>
        </p:spPr>
      </p:pic>
      <p:pic>
        <p:nvPicPr>
          <p:cNvPr id="17" name="Image 15" descr="preencoded.png"/>
          <p:cNvPicPr>
            <a:picLocks noChangeAspect="1"/>
          </p:cNvPicPr>
          <p:nvPr/>
        </p:nvPicPr>
        <p:blipFill>
          <a:blip r:embed="rId15"/>
          <a:stretch>
            <a:fillRect/>
          </a:stretch>
        </p:blipFill>
        <p:spPr>
          <a:xfrm>
            <a:off x="571500" y="4019550"/>
            <a:ext cx="133350" cy="133350"/>
          </a:xfrm>
          <a:prstGeom prst="rect">
            <a:avLst/>
          </a:prstGeom>
        </p:spPr>
      </p:pic>
      <p:pic>
        <p:nvPicPr>
          <p:cNvPr id="18" name="Image 16" descr="preencoded.png"/>
          <p:cNvPicPr>
            <a:picLocks noChangeAspect="1"/>
          </p:cNvPicPr>
          <p:nvPr/>
        </p:nvPicPr>
        <p:blipFill>
          <a:blip r:embed="rId16"/>
          <a:stretch>
            <a:fillRect/>
          </a:stretch>
        </p:blipFill>
        <p:spPr>
          <a:xfrm>
            <a:off x="304800" y="4610100"/>
            <a:ext cx="5638800" cy="1219200"/>
          </a:xfrm>
          <a:prstGeom prst="rect">
            <a:avLst/>
          </a:prstGeom>
        </p:spPr>
      </p:pic>
      <p:pic>
        <p:nvPicPr>
          <p:cNvPr id="19" name="Image 17" descr="preencoded.png"/>
          <p:cNvPicPr>
            <a:picLocks noChangeAspect="1"/>
          </p:cNvPicPr>
          <p:nvPr/>
        </p:nvPicPr>
        <p:blipFill>
          <a:blip r:embed="rId17"/>
          <a:stretch>
            <a:fillRect/>
          </a:stretch>
        </p:blipFill>
        <p:spPr>
          <a:xfrm>
            <a:off x="457200" y="5257800"/>
            <a:ext cx="190500" cy="266700"/>
          </a:xfrm>
          <a:prstGeom prst="rect">
            <a:avLst/>
          </a:prstGeom>
        </p:spPr>
      </p:pic>
      <p:pic>
        <p:nvPicPr>
          <p:cNvPr id="20" name="Image 18" descr="preencoded.png"/>
          <p:cNvPicPr>
            <a:picLocks noChangeAspect="1"/>
          </p:cNvPicPr>
          <p:nvPr/>
        </p:nvPicPr>
        <p:blipFill>
          <a:blip r:embed="rId18"/>
          <a:stretch>
            <a:fillRect/>
          </a:stretch>
        </p:blipFill>
        <p:spPr>
          <a:xfrm>
            <a:off x="723900" y="5334000"/>
            <a:ext cx="2848868" cy="342900"/>
          </a:xfrm>
          <a:prstGeom prst="rect">
            <a:avLst/>
          </a:prstGeom>
        </p:spPr>
      </p:pic>
      <p:pic>
        <p:nvPicPr>
          <p:cNvPr id="21" name="Image 19" descr="preencoded.png"/>
          <p:cNvPicPr>
            <a:picLocks noChangeAspect="1"/>
          </p:cNvPicPr>
          <p:nvPr/>
        </p:nvPicPr>
        <p:blipFill>
          <a:blip r:embed="rId19"/>
          <a:stretch>
            <a:fillRect/>
          </a:stretch>
        </p:blipFill>
        <p:spPr>
          <a:xfrm>
            <a:off x="6248400" y="1019175"/>
            <a:ext cx="171450" cy="228600"/>
          </a:xfrm>
          <a:prstGeom prst="rect">
            <a:avLst/>
          </a:prstGeom>
        </p:spPr>
      </p:pic>
      <p:pic>
        <p:nvPicPr>
          <p:cNvPr id="22" name="Image 20" descr="preencoded.png"/>
          <p:cNvPicPr>
            <a:picLocks noChangeAspect="1"/>
          </p:cNvPicPr>
          <p:nvPr/>
        </p:nvPicPr>
        <p:blipFill>
          <a:blip r:embed="rId20"/>
          <a:stretch>
            <a:fillRect/>
          </a:stretch>
        </p:blipFill>
        <p:spPr>
          <a:xfrm>
            <a:off x="6248400" y="1447800"/>
            <a:ext cx="5638800" cy="2247900"/>
          </a:xfrm>
          <a:prstGeom prst="rect">
            <a:avLst/>
          </a:prstGeom>
        </p:spPr>
      </p:pic>
      <p:pic>
        <p:nvPicPr>
          <p:cNvPr id="23" name="Image 21" descr="preencoded.png"/>
          <p:cNvPicPr>
            <a:picLocks noChangeAspect="1"/>
          </p:cNvPicPr>
          <p:nvPr/>
        </p:nvPicPr>
        <p:blipFill>
          <a:blip r:embed="rId21"/>
          <a:stretch>
            <a:fillRect/>
          </a:stretch>
        </p:blipFill>
        <p:spPr>
          <a:xfrm>
            <a:off x="6400800" y="1981200"/>
            <a:ext cx="152400" cy="152400"/>
          </a:xfrm>
          <a:prstGeom prst="rect">
            <a:avLst/>
          </a:prstGeom>
        </p:spPr>
      </p:pic>
      <p:pic>
        <p:nvPicPr>
          <p:cNvPr id="24" name="Image 22" descr="preencoded.png"/>
          <p:cNvPicPr>
            <a:picLocks noChangeAspect="1"/>
          </p:cNvPicPr>
          <p:nvPr/>
        </p:nvPicPr>
        <p:blipFill>
          <a:blip r:embed="rId22"/>
          <a:stretch>
            <a:fillRect/>
          </a:stretch>
        </p:blipFill>
        <p:spPr>
          <a:xfrm>
            <a:off x="6400800" y="2552700"/>
            <a:ext cx="190500" cy="152400"/>
          </a:xfrm>
          <a:prstGeom prst="rect">
            <a:avLst/>
          </a:prstGeom>
        </p:spPr>
      </p:pic>
      <p:pic>
        <p:nvPicPr>
          <p:cNvPr id="25" name="Image 23" descr="preencoded.png"/>
          <p:cNvPicPr>
            <a:picLocks noChangeAspect="1"/>
          </p:cNvPicPr>
          <p:nvPr/>
        </p:nvPicPr>
        <p:blipFill>
          <a:blip r:embed="rId23"/>
          <a:stretch>
            <a:fillRect/>
          </a:stretch>
        </p:blipFill>
        <p:spPr>
          <a:xfrm>
            <a:off x="6400800" y="3124200"/>
            <a:ext cx="190500" cy="152400"/>
          </a:xfrm>
          <a:prstGeom prst="rect">
            <a:avLst/>
          </a:prstGeom>
        </p:spPr>
      </p:pic>
      <p:pic>
        <p:nvPicPr>
          <p:cNvPr id="26" name="Image 24" descr="preencoded.png"/>
          <p:cNvPicPr>
            <a:picLocks noChangeAspect="1"/>
          </p:cNvPicPr>
          <p:nvPr/>
        </p:nvPicPr>
        <p:blipFill>
          <a:blip r:embed="rId24"/>
          <a:stretch>
            <a:fillRect/>
          </a:stretch>
        </p:blipFill>
        <p:spPr>
          <a:xfrm>
            <a:off x="6248400" y="3848100"/>
            <a:ext cx="5638800" cy="1219200"/>
          </a:xfrm>
          <a:prstGeom prst="rect">
            <a:avLst/>
          </a:prstGeom>
        </p:spPr>
      </p:pic>
      <p:pic>
        <p:nvPicPr>
          <p:cNvPr id="27" name="Image 25" descr="preencoded.png"/>
          <p:cNvPicPr>
            <a:picLocks noChangeAspect="1"/>
          </p:cNvPicPr>
          <p:nvPr/>
        </p:nvPicPr>
        <p:blipFill>
          <a:blip r:embed="rId25"/>
          <a:stretch>
            <a:fillRect/>
          </a:stretch>
        </p:blipFill>
        <p:spPr>
          <a:xfrm>
            <a:off x="6400800" y="4381500"/>
            <a:ext cx="152400" cy="152400"/>
          </a:xfrm>
          <a:prstGeom prst="rect">
            <a:avLst/>
          </a:prstGeom>
        </p:spPr>
      </p:pic>
      <p:pic>
        <p:nvPicPr>
          <p:cNvPr id="28" name="Image 26" descr="preencoded.png"/>
          <p:cNvPicPr>
            <a:picLocks noChangeAspect="1"/>
          </p:cNvPicPr>
          <p:nvPr/>
        </p:nvPicPr>
        <p:blipFill>
          <a:blip r:embed="rId26"/>
          <a:stretch>
            <a:fillRect/>
          </a:stretch>
        </p:blipFill>
        <p:spPr>
          <a:xfrm>
            <a:off x="6400800" y="4724400"/>
            <a:ext cx="133350" cy="152400"/>
          </a:xfrm>
          <a:prstGeom prst="rect">
            <a:avLst/>
          </a:prstGeom>
        </p:spPr>
      </p:pic>
      <p:pic>
        <p:nvPicPr>
          <p:cNvPr id="29" name="Image 27" descr="preencoded.png"/>
          <p:cNvPicPr>
            <a:picLocks noChangeAspect="1"/>
          </p:cNvPicPr>
          <p:nvPr/>
        </p:nvPicPr>
        <p:blipFill>
          <a:blip r:embed="rId27"/>
          <a:stretch>
            <a:fillRect/>
          </a:stretch>
        </p:blipFill>
        <p:spPr>
          <a:xfrm>
            <a:off x="0" y="6811119"/>
            <a:ext cx="12192000" cy="358229"/>
          </a:xfrm>
          <a:prstGeom prst="rect">
            <a:avLst/>
          </a:prstGeom>
        </p:spPr>
      </p:pic>
      <p:sp>
        <p:nvSpPr>
          <p:cNvPr id="30" name="Text 0"/>
          <p:cNvSpPr/>
          <p:nvPr/>
        </p:nvSpPr>
        <p:spPr>
          <a:xfrm>
            <a:off x="304800" y="152400"/>
            <a:ext cx="13898880" cy="381000"/>
          </a:xfrm>
          <a:prstGeom prst="rect">
            <a:avLst/>
          </a:prstGeom>
          <a:noFill/>
          <a:ln/>
        </p:spPr>
        <p:txBody>
          <a:bodyPr vert="horz" wrap="square" lIns="0" tIns="0" rIns="0" bIns="0" rtlCol="0" anchor="t"/>
          <a:lstStyle/>
          <a:p>
            <a:pPr>
              <a:lnSpc>
                <a:spcPts val="3000"/>
              </a:lnSpc>
            </a:pPr>
            <a:r>
              <a:rPr lang="en-US" sz="2700" b="1" dirty="0" err="1">
                <a:solidFill>
                  <a:srgbClr val="FFFFFF"/>
                </a:solidFill>
                <a:latin typeface="ui-sans-serif" pitchFamily="34" charset="0"/>
                <a:ea typeface="ui-sans-serif" pitchFamily="34" charset="-122"/>
                <a:cs typeface="ui-sans-serif" pitchFamily="34" charset="-120"/>
              </a:rPr>
              <a:t>Yousaff</a:t>
            </a:r>
            <a:r>
              <a:rPr lang="en-US" sz="2700" b="1" dirty="0">
                <a:solidFill>
                  <a:srgbClr val="FFFFFF"/>
                </a:solidFill>
                <a:latin typeface="ui-sans-serif" pitchFamily="34" charset="0"/>
                <a:ea typeface="ui-sans-serif" pitchFamily="34" charset="-122"/>
                <a:cs typeface="ui-sans-serif" pitchFamily="34" charset="-120"/>
              </a:rPr>
              <a:t> Mohammad: Evidence &amp; Lessons</a:t>
            </a:r>
            <a:endParaRPr lang="en-US" sz="2700" dirty="0"/>
          </a:p>
        </p:txBody>
      </p:sp>
      <p:sp>
        <p:nvSpPr>
          <p:cNvPr id="31" name="Text 1"/>
          <p:cNvSpPr/>
          <p:nvPr/>
        </p:nvSpPr>
        <p:spPr>
          <a:xfrm>
            <a:off x="552450" y="990600"/>
            <a:ext cx="5638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Evidence</a:t>
            </a:r>
            <a:endParaRPr lang="en-US" sz="1800" dirty="0"/>
          </a:p>
        </p:txBody>
      </p:sp>
      <p:sp>
        <p:nvSpPr>
          <p:cNvPr id="32" name="Text 2"/>
          <p:cNvSpPr/>
          <p:nvPr/>
        </p:nvSpPr>
        <p:spPr>
          <a:xfrm>
            <a:off x="457200" y="1600200"/>
            <a:ext cx="5334000" cy="266700"/>
          </a:xfrm>
          <a:prstGeom prst="rect">
            <a:avLst/>
          </a:prstGeom>
          <a:noFill/>
          <a:ln/>
        </p:spPr>
        <p:txBody>
          <a:bodyPr vert="horz" wrap="square" lIns="0" tIns="0" rIns="0" bIns="0" rtlCol="0" anchor="t"/>
          <a:lstStyle/>
          <a:p>
            <a:pPr marL="0" indent="0">
              <a:lnSpc>
                <a:spcPts val="2100"/>
              </a:lnSpc>
              <a:buNone/>
            </a:pPr>
            <a:r>
              <a:rPr lang="en-US" sz="1500" dirty="0">
                <a:solidFill>
                  <a:srgbClr val="1F2937"/>
                </a:solidFill>
                <a:latin typeface="ui-sans-serif" pitchFamily="34" charset="0"/>
                <a:ea typeface="ui-sans-serif" pitchFamily="34" charset="-122"/>
                <a:cs typeface="ui-sans-serif" pitchFamily="34" charset="-120"/>
              </a:rPr>
              <a:t>Form Submission Process</a:t>
            </a:r>
            <a:endParaRPr lang="en-US" sz="1500" dirty="0"/>
          </a:p>
        </p:txBody>
      </p:sp>
      <p:sp>
        <p:nvSpPr>
          <p:cNvPr id="33" name="Text 3"/>
          <p:cNvSpPr/>
          <p:nvPr/>
        </p:nvSpPr>
        <p:spPr>
          <a:xfrm>
            <a:off x="461010" y="2400300"/>
            <a:ext cx="132588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000000"/>
                </a:solidFill>
                <a:latin typeface="ui-sans-serif" pitchFamily="34" charset="0"/>
                <a:ea typeface="ui-sans-serif" pitchFamily="34" charset="-122"/>
                <a:cs typeface="ui-sans-serif" pitchFamily="34" charset="-120"/>
              </a:rPr>
              <a:t>apply.php</a:t>
            </a:r>
            <a:endParaRPr lang="en-US" sz="1050" dirty="0"/>
          </a:p>
        </p:txBody>
      </p:sp>
      <p:sp>
        <p:nvSpPr>
          <p:cNvPr id="34" name="Text 4"/>
          <p:cNvSpPr/>
          <p:nvPr/>
        </p:nvSpPr>
        <p:spPr>
          <a:xfrm>
            <a:off x="2461260" y="2400300"/>
            <a:ext cx="132588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000000"/>
                </a:solidFill>
                <a:latin typeface="ui-sans-serif" pitchFamily="34" charset="0"/>
                <a:ea typeface="ui-sans-serif" pitchFamily="34" charset="-122"/>
                <a:cs typeface="ui-sans-serif" pitchFamily="34" charset="-120"/>
              </a:rPr>
              <a:t>process_eoi.php</a:t>
            </a:r>
            <a:endParaRPr lang="en-US" sz="1050" dirty="0"/>
          </a:p>
        </p:txBody>
      </p:sp>
      <p:sp>
        <p:nvSpPr>
          <p:cNvPr id="35" name="Text 5"/>
          <p:cNvSpPr/>
          <p:nvPr/>
        </p:nvSpPr>
        <p:spPr>
          <a:xfrm>
            <a:off x="4461510" y="2400300"/>
            <a:ext cx="132588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000000"/>
                </a:solidFill>
                <a:latin typeface="ui-sans-serif" pitchFamily="34" charset="0"/>
                <a:ea typeface="ui-sans-serif" pitchFamily="34" charset="-122"/>
                <a:cs typeface="ui-sans-serif" pitchFamily="34" charset="-120"/>
              </a:rPr>
              <a:t>eoi table</a:t>
            </a:r>
            <a:endParaRPr lang="en-US" sz="1050" dirty="0"/>
          </a:p>
        </p:txBody>
      </p:sp>
      <p:sp>
        <p:nvSpPr>
          <p:cNvPr id="36" name="Text 6"/>
          <p:cNvSpPr/>
          <p:nvPr/>
        </p:nvSpPr>
        <p:spPr>
          <a:xfrm>
            <a:off x="571500" y="2971800"/>
            <a:ext cx="5105400"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Form with Validation Errors:</a:t>
            </a:r>
            <a:endParaRPr lang="en-US" sz="1050" dirty="0"/>
          </a:p>
        </p:txBody>
      </p:sp>
      <p:sp>
        <p:nvSpPr>
          <p:cNvPr id="37" name="Text 7"/>
          <p:cNvSpPr/>
          <p:nvPr/>
        </p:nvSpPr>
        <p:spPr>
          <a:xfrm>
            <a:off x="647700" y="3314700"/>
            <a:ext cx="4953000" cy="152400"/>
          </a:xfrm>
          <a:prstGeom prst="rect">
            <a:avLst/>
          </a:prstGeom>
          <a:noFill/>
          <a:ln/>
        </p:spPr>
        <p:txBody>
          <a:bodyPr vert="horz" wrap="square" lIns="0" tIns="0" rIns="0" bIns="0" rtlCol="0" anchor="t"/>
          <a:lstStyle/>
          <a:p>
            <a:pPr marL="0" indent="0">
              <a:lnSpc>
                <a:spcPts val="1200"/>
              </a:lnSpc>
              <a:buNone/>
            </a:pPr>
            <a:r>
              <a:rPr lang="en-US" sz="900" dirty="0">
                <a:solidFill>
                  <a:srgbClr val="6B7280"/>
                </a:solidFill>
                <a:latin typeface="ui-sans-serif" pitchFamily="34" charset="0"/>
                <a:ea typeface="ui-sans-serif" pitchFamily="34" charset="-122"/>
                <a:cs typeface="ui-sans-serif" pitchFamily="34" charset="-120"/>
              </a:rPr>
              <a:t>First Name</a:t>
            </a:r>
            <a:endParaRPr lang="en-US" sz="900" dirty="0"/>
          </a:p>
        </p:txBody>
      </p:sp>
      <p:sp>
        <p:nvSpPr>
          <p:cNvPr id="38" name="Text 8"/>
          <p:cNvSpPr/>
          <p:nvPr/>
        </p:nvSpPr>
        <p:spPr>
          <a:xfrm>
            <a:off x="647700" y="3467100"/>
            <a:ext cx="4953000"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[Empty input]</a:t>
            </a:r>
            <a:endParaRPr lang="en-US" sz="1050" dirty="0"/>
          </a:p>
        </p:txBody>
      </p:sp>
      <p:sp>
        <p:nvSpPr>
          <p:cNvPr id="39" name="Text 9"/>
          <p:cNvSpPr/>
          <p:nvPr/>
        </p:nvSpPr>
        <p:spPr>
          <a:xfrm>
            <a:off x="723900" y="3771900"/>
            <a:ext cx="5105400" cy="152400"/>
          </a:xfrm>
          <a:prstGeom prst="rect">
            <a:avLst/>
          </a:prstGeom>
          <a:noFill/>
          <a:ln/>
        </p:spPr>
        <p:txBody>
          <a:bodyPr vert="horz" wrap="square" lIns="0" tIns="0" rIns="0" bIns="0" rtlCol="0" anchor="t"/>
          <a:lstStyle/>
          <a:p>
            <a:pPr marL="0" indent="0">
              <a:lnSpc>
                <a:spcPts val="1200"/>
              </a:lnSpc>
              <a:buNone/>
            </a:pPr>
            <a:r>
              <a:rPr lang="en-US" sz="900" i="1" dirty="0">
                <a:solidFill>
                  <a:srgbClr val="FF0000"/>
                </a:solidFill>
                <a:latin typeface="ui-sans-serif" pitchFamily="34" charset="0"/>
                <a:ea typeface="ui-sans-serif" pitchFamily="34" charset="-122"/>
                <a:cs typeface="ui-sans-serif" pitchFamily="34" charset="-120"/>
              </a:rPr>
              <a:t> First name is required</a:t>
            </a:r>
            <a:endParaRPr lang="en-US" sz="900" dirty="0"/>
          </a:p>
        </p:txBody>
      </p:sp>
      <p:sp>
        <p:nvSpPr>
          <p:cNvPr id="40" name="Text 10"/>
          <p:cNvSpPr/>
          <p:nvPr/>
        </p:nvSpPr>
        <p:spPr>
          <a:xfrm>
            <a:off x="742950" y="4000500"/>
            <a:ext cx="6126480"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 User corrects errors and resubmits</a:t>
            </a:r>
            <a:endParaRPr lang="en-US" sz="1050" dirty="0"/>
          </a:p>
        </p:txBody>
      </p:sp>
      <p:sp>
        <p:nvSpPr>
          <p:cNvPr id="41" name="Text 11"/>
          <p:cNvSpPr/>
          <p:nvPr/>
        </p:nvSpPr>
        <p:spPr>
          <a:xfrm>
            <a:off x="457200" y="4762500"/>
            <a:ext cx="5334000" cy="266700"/>
          </a:xfrm>
          <a:prstGeom prst="rect">
            <a:avLst/>
          </a:prstGeom>
          <a:noFill/>
          <a:ln/>
        </p:spPr>
        <p:txBody>
          <a:bodyPr vert="horz" wrap="square" lIns="0" tIns="0" rIns="0" bIns="0" rtlCol="0" anchor="t"/>
          <a:lstStyle/>
          <a:p>
            <a:pPr marL="0" indent="0">
              <a:lnSpc>
                <a:spcPts val="2100"/>
              </a:lnSpc>
              <a:buNone/>
            </a:pPr>
            <a:r>
              <a:rPr lang="en-US" sz="1500" dirty="0">
                <a:solidFill>
                  <a:srgbClr val="1F2937"/>
                </a:solidFill>
                <a:latin typeface="ui-sans-serif" pitchFamily="34" charset="0"/>
                <a:ea typeface="ui-sans-serif" pitchFamily="34" charset="-122"/>
                <a:cs typeface="ui-sans-serif" pitchFamily="34" charset="-120"/>
              </a:rPr>
              <a:t>Database Verification</a:t>
            </a:r>
            <a:endParaRPr lang="en-US" sz="1500" dirty="0"/>
          </a:p>
        </p:txBody>
      </p:sp>
      <p:sp>
        <p:nvSpPr>
          <p:cNvPr id="42" name="Text 12"/>
          <p:cNvSpPr/>
          <p:nvPr/>
        </p:nvSpPr>
        <p:spPr>
          <a:xfrm>
            <a:off x="723900" y="5105400"/>
            <a:ext cx="3418642"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Successful submission returns EOI number</a:t>
            </a:r>
            <a:endParaRPr lang="en-US" sz="1050" dirty="0"/>
          </a:p>
        </p:txBody>
      </p:sp>
      <p:sp>
        <p:nvSpPr>
          <p:cNvPr id="43" name="Text 13"/>
          <p:cNvSpPr/>
          <p:nvPr/>
        </p:nvSpPr>
        <p:spPr>
          <a:xfrm>
            <a:off x="800100" y="5334000"/>
            <a:ext cx="3418642" cy="3429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monospace" pitchFamily="34" charset="0"/>
                <a:ea typeface="ui-monospace" pitchFamily="34" charset="-122"/>
                <a:cs typeface="ui-monospace" pitchFamily="34" charset="-120"/>
              </a:rPr>
              <a:t>EOI123456789</a:t>
            </a:r>
            <a:endParaRPr lang="en-US" sz="1050" dirty="0"/>
          </a:p>
        </p:txBody>
      </p:sp>
      <p:sp>
        <p:nvSpPr>
          <p:cNvPr id="44" name="Text 14"/>
          <p:cNvSpPr/>
          <p:nvPr/>
        </p:nvSpPr>
        <p:spPr>
          <a:xfrm>
            <a:off x="6496050" y="990600"/>
            <a:ext cx="5638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 Lessons Learned</a:t>
            </a:r>
            <a:endParaRPr lang="en-US" sz="1800" dirty="0"/>
          </a:p>
        </p:txBody>
      </p:sp>
      <p:sp>
        <p:nvSpPr>
          <p:cNvPr id="45" name="Text 15"/>
          <p:cNvSpPr/>
          <p:nvPr/>
        </p:nvSpPr>
        <p:spPr>
          <a:xfrm>
            <a:off x="6400800" y="1600200"/>
            <a:ext cx="5334000" cy="266700"/>
          </a:xfrm>
          <a:prstGeom prst="rect">
            <a:avLst/>
          </a:prstGeom>
          <a:noFill/>
          <a:ln/>
        </p:spPr>
        <p:txBody>
          <a:bodyPr vert="horz" wrap="square" lIns="0" tIns="0" rIns="0" bIns="0" rtlCol="0" anchor="t"/>
          <a:lstStyle/>
          <a:p>
            <a:pPr marL="0" indent="0">
              <a:lnSpc>
                <a:spcPts val="2100"/>
              </a:lnSpc>
              <a:buNone/>
            </a:pPr>
            <a:r>
              <a:rPr lang="en-US" sz="1500" dirty="0">
                <a:solidFill>
                  <a:srgbClr val="1F2937"/>
                </a:solidFill>
                <a:latin typeface="ui-sans-serif" pitchFamily="34" charset="0"/>
                <a:ea typeface="ui-sans-serif" pitchFamily="34" charset="-122"/>
                <a:cs typeface="ui-sans-serif" pitchFamily="34" charset="-120"/>
              </a:rPr>
              <a:t>Server-Side Validation</a:t>
            </a:r>
            <a:endParaRPr lang="en-US" sz="1500" dirty="0"/>
          </a:p>
        </p:txBody>
      </p:sp>
      <p:sp>
        <p:nvSpPr>
          <p:cNvPr id="46" name="Text 16"/>
          <p:cNvSpPr/>
          <p:nvPr/>
        </p:nvSpPr>
        <p:spPr>
          <a:xfrm>
            <a:off x="6629400" y="1943100"/>
            <a:ext cx="5105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Data Integrity: Server-side validation ensures only clean, valid data enters the database</a:t>
            </a:r>
            <a:endParaRPr lang="en-US" sz="1200" dirty="0"/>
          </a:p>
        </p:txBody>
      </p:sp>
      <p:sp>
        <p:nvSpPr>
          <p:cNvPr id="47" name="Text 17"/>
          <p:cNvSpPr/>
          <p:nvPr/>
        </p:nvSpPr>
        <p:spPr>
          <a:xfrm>
            <a:off x="6667500" y="2514600"/>
            <a:ext cx="50673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Security: Protects against malicious input that could bypass client-side validation</a:t>
            </a:r>
            <a:endParaRPr lang="en-US" sz="1200" dirty="0"/>
          </a:p>
        </p:txBody>
      </p:sp>
      <p:sp>
        <p:nvSpPr>
          <p:cNvPr id="48" name="Text 18"/>
          <p:cNvSpPr/>
          <p:nvPr/>
        </p:nvSpPr>
        <p:spPr>
          <a:xfrm>
            <a:off x="6667500" y="3086100"/>
            <a:ext cx="50673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Robustness: Provides reliable data handling regardless of client implementation</a:t>
            </a:r>
            <a:endParaRPr lang="en-US" sz="1200" dirty="0"/>
          </a:p>
        </p:txBody>
      </p:sp>
      <p:sp>
        <p:nvSpPr>
          <p:cNvPr id="49" name="Text 19"/>
          <p:cNvSpPr/>
          <p:nvPr/>
        </p:nvSpPr>
        <p:spPr>
          <a:xfrm>
            <a:off x="6400800" y="4000500"/>
            <a:ext cx="6400800" cy="266700"/>
          </a:xfrm>
          <a:prstGeom prst="rect">
            <a:avLst/>
          </a:prstGeom>
          <a:noFill/>
          <a:ln/>
        </p:spPr>
        <p:txBody>
          <a:bodyPr vert="horz" wrap="square" lIns="0" tIns="0" rIns="0" bIns="0" rtlCol="0" anchor="t"/>
          <a:lstStyle/>
          <a:p>
            <a:pPr marL="0" indent="0">
              <a:lnSpc>
                <a:spcPts val="2100"/>
              </a:lnSpc>
              <a:buNone/>
            </a:pPr>
            <a:r>
              <a:rPr lang="en-US" sz="1500" dirty="0">
                <a:solidFill>
                  <a:srgbClr val="1F2937"/>
                </a:solidFill>
                <a:latin typeface="ui-sans-serif" pitchFamily="34" charset="0"/>
                <a:ea typeface="ui-sans-serif" pitchFamily="34" charset="-122"/>
                <a:cs typeface="ui-sans-serif" pitchFamily="34" charset="-120"/>
              </a:rPr>
              <a:t>Key Implementation Details</a:t>
            </a:r>
            <a:endParaRPr lang="en-US" sz="1500" dirty="0"/>
          </a:p>
        </p:txBody>
      </p:sp>
      <p:sp>
        <p:nvSpPr>
          <p:cNvPr id="50" name="Text 20"/>
          <p:cNvSpPr/>
          <p:nvPr/>
        </p:nvSpPr>
        <p:spPr>
          <a:xfrm>
            <a:off x="6629400" y="4343400"/>
            <a:ext cx="5122962"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Table Creation: Script creates eoi table if it doesn't exist</a:t>
            </a:r>
            <a:endParaRPr lang="en-US" sz="1200" dirty="0"/>
          </a:p>
        </p:txBody>
      </p:sp>
      <p:sp>
        <p:nvSpPr>
          <p:cNvPr id="51" name="Text 21"/>
          <p:cNvSpPr/>
          <p:nvPr/>
        </p:nvSpPr>
        <p:spPr>
          <a:xfrm>
            <a:off x="6610350" y="4686300"/>
            <a:ext cx="575393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Security Measure: Blocks direct GET access to process_eoi.php</a:t>
            </a:r>
            <a:endParaRPr lang="en-US" sz="1200" dirty="0"/>
          </a:p>
        </p:txBody>
      </p:sp>
      <p:sp>
        <p:nvSpPr>
          <p:cNvPr id="52" name="Text 22"/>
          <p:cNvSpPr/>
          <p:nvPr/>
        </p:nvSpPr>
        <p:spPr>
          <a:xfrm>
            <a:off x="6248400" y="5219700"/>
            <a:ext cx="5638800" cy="1644848"/>
          </a:xfrm>
          <a:prstGeom prst="rect">
            <a:avLst/>
          </a:prstGeom>
          <a:noFill/>
          <a:ln/>
        </p:spPr>
        <p:txBody>
          <a:bodyPr vert="horz" wrap="square" lIns="0" tIns="0" rIns="0" bIns="0" rtlCol="0" anchor="t"/>
          <a:lstStyle/>
          <a:p>
            <a:pPr marL="0" indent="0">
              <a:lnSpc>
                <a:spcPts val="1440"/>
              </a:lnSpc>
              <a:buNone/>
            </a:pPr>
            <a:r>
              <a:rPr lang="en-US" sz="960" b="1" i="1" dirty="0">
                <a:solidFill>
                  <a:srgbClr val="555555"/>
                </a:solidFill>
                <a:latin typeface="ui-sans-serif" pitchFamily="34" charset="0"/>
                <a:ea typeface="ui-sans-serif" pitchFamily="34" charset="-122"/>
                <a:cs typeface="ui-sans-serif" pitchFamily="34" charset="-120"/>
              </a:rPr>
              <a:t>Speaker Notes (1:30-2:00): </a:t>
            </a:r>
            <a:r>
              <a:rPr lang="en-US" sz="960" i="1" dirty="0">
                <a:solidFill>
                  <a:srgbClr val="555555"/>
                </a:solidFill>
                <a:latin typeface="ui-sans-serif" pitchFamily="34" charset="0"/>
                <a:ea typeface="ui-sans-serif" pitchFamily="34" charset="-122"/>
                <a:cs typeface="ui-sans-serif" pitchFamily="34" charset="-120"/>
              </a:rPr>
              <a:t>For the evidence, we can see how the form submission process works with server-side validation. When a user submits the form, it goes to process_eoi.php which validates the data. If there are errors, they're displayed back to the user. Upon successful validation, the data is inserted into the database and an EOI number is returned. This demonstrates the complete flow from form submission to database storage. The key lesson here is that server-side validation is crucial for data integrity and security. While client-side validation provides immediate feedback to users, it can be easily bypassed. Server-side validation acts as a critical safeguard against malicious input and ensures that only clean, valid data enters the database.</a:t>
            </a:r>
            <a:endParaRPr lang="en-US" sz="960" dirty="0"/>
          </a:p>
        </p:txBody>
      </p:sp>
      <p:sp>
        <p:nvSpPr>
          <p:cNvPr id="53" name="Text 23"/>
          <p:cNvSpPr/>
          <p:nvPr/>
        </p:nvSpPr>
        <p:spPr>
          <a:xfrm>
            <a:off x="304800" y="6887319"/>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54" name="Text 24"/>
          <p:cNvSpPr/>
          <p:nvPr/>
        </p:nvSpPr>
        <p:spPr>
          <a:xfrm>
            <a:off x="11579275" y="6887319"/>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7/16</a:t>
            </a:r>
            <a:endParaRPr lang="en-US" sz="10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457200" y="1143000"/>
            <a:ext cx="11277600" cy="800100"/>
          </a:xfrm>
          <a:prstGeom prst="rect">
            <a:avLst/>
          </a:prstGeom>
        </p:spPr>
      </p:pic>
      <p:pic>
        <p:nvPicPr>
          <p:cNvPr id="5" name="Image 3" descr="preencoded.png"/>
          <p:cNvPicPr>
            <a:picLocks noChangeAspect="1"/>
          </p:cNvPicPr>
          <p:nvPr/>
        </p:nvPicPr>
        <p:blipFill>
          <a:blip r:embed="rId6"/>
          <a:stretch>
            <a:fillRect/>
          </a:stretch>
        </p:blipFill>
        <p:spPr>
          <a:xfrm>
            <a:off x="609600" y="1381125"/>
            <a:ext cx="323850" cy="285750"/>
          </a:xfrm>
          <a:prstGeom prst="rect">
            <a:avLst/>
          </a:prstGeom>
        </p:spPr>
      </p:pic>
      <p:pic>
        <p:nvPicPr>
          <p:cNvPr id="6" name="Image 4" descr="preencoded.png"/>
          <p:cNvPicPr>
            <a:picLocks noChangeAspect="1"/>
          </p:cNvPicPr>
          <p:nvPr/>
        </p:nvPicPr>
        <p:blipFill>
          <a:blip r:embed="rId5"/>
          <a:stretch>
            <a:fillRect/>
          </a:stretch>
        </p:blipFill>
        <p:spPr>
          <a:xfrm>
            <a:off x="457200" y="2171700"/>
            <a:ext cx="11277600" cy="800100"/>
          </a:xfrm>
          <a:prstGeom prst="rect">
            <a:avLst/>
          </a:prstGeom>
        </p:spPr>
      </p:pic>
      <p:pic>
        <p:nvPicPr>
          <p:cNvPr id="7" name="Image 5" descr="preencoded.png"/>
          <p:cNvPicPr>
            <a:picLocks noChangeAspect="1"/>
          </p:cNvPicPr>
          <p:nvPr/>
        </p:nvPicPr>
        <p:blipFill>
          <a:blip r:embed="rId7"/>
          <a:stretch>
            <a:fillRect/>
          </a:stretch>
        </p:blipFill>
        <p:spPr>
          <a:xfrm>
            <a:off x="609600" y="2409825"/>
            <a:ext cx="361950" cy="285750"/>
          </a:xfrm>
          <a:prstGeom prst="rect">
            <a:avLst/>
          </a:prstGeom>
        </p:spPr>
      </p:pic>
      <p:pic>
        <p:nvPicPr>
          <p:cNvPr id="8" name="Image 6" descr="preencoded.png"/>
          <p:cNvPicPr>
            <a:picLocks noChangeAspect="1"/>
          </p:cNvPicPr>
          <p:nvPr/>
        </p:nvPicPr>
        <p:blipFill>
          <a:blip r:embed="rId8"/>
          <a:stretch>
            <a:fillRect/>
          </a:stretch>
        </p:blipFill>
        <p:spPr>
          <a:xfrm>
            <a:off x="457200" y="3200400"/>
            <a:ext cx="11277600" cy="800100"/>
          </a:xfrm>
          <a:prstGeom prst="rect">
            <a:avLst/>
          </a:prstGeom>
        </p:spPr>
      </p:pic>
      <p:pic>
        <p:nvPicPr>
          <p:cNvPr id="9" name="Image 7" descr="preencoded.png"/>
          <p:cNvPicPr>
            <a:picLocks noChangeAspect="1"/>
          </p:cNvPicPr>
          <p:nvPr/>
        </p:nvPicPr>
        <p:blipFill>
          <a:blip r:embed="rId9"/>
          <a:stretch>
            <a:fillRect/>
          </a:stretch>
        </p:blipFill>
        <p:spPr>
          <a:xfrm>
            <a:off x="609600" y="3438525"/>
            <a:ext cx="361950" cy="285750"/>
          </a:xfrm>
          <a:prstGeom prst="rect">
            <a:avLst/>
          </a:prstGeom>
        </p:spPr>
      </p:pic>
      <p:pic>
        <p:nvPicPr>
          <p:cNvPr id="10" name="Image 8" descr="preencoded.png"/>
          <p:cNvPicPr>
            <a:picLocks noChangeAspect="1"/>
          </p:cNvPicPr>
          <p:nvPr/>
        </p:nvPicPr>
        <p:blipFill>
          <a:blip r:embed="rId5"/>
          <a:stretch>
            <a:fillRect/>
          </a:stretch>
        </p:blipFill>
        <p:spPr>
          <a:xfrm>
            <a:off x="457200" y="4229100"/>
            <a:ext cx="11277600" cy="800100"/>
          </a:xfrm>
          <a:prstGeom prst="rect">
            <a:avLst/>
          </a:prstGeom>
        </p:spPr>
      </p:pic>
      <p:pic>
        <p:nvPicPr>
          <p:cNvPr id="11" name="Image 9" descr="preencoded.png"/>
          <p:cNvPicPr>
            <a:picLocks noChangeAspect="1"/>
          </p:cNvPicPr>
          <p:nvPr/>
        </p:nvPicPr>
        <p:blipFill>
          <a:blip r:embed="rId10"/>
          <a:stretch>
            <a:fillRect/>
          </a:stretch>
        </p:blipFill>
        <p:spPr>
          <a:xfrm>
            <a:off x="609600" y="4467225"/>
            <a:ext cx="285750" cy="285750"/>
          </a:xfrm>
          <a:prstGeom prst="rect">
            <a:avLst/>
          </a:prstGeom>
        </p:spPr>
      </p:pic>
      <p:pic>
        <p:nvPicPr>
          <p:cNvPr id="12" name="Image 10" descr="preencoded.png"/>
          <p:cNvPicPr>
            <a:picLocks noChangeAspect="1"/>
          </p:cNvPicPr>
          <p:nvPr/>
        </p:nvPicPr>
        <p:blipFill>
          <a:blip r:embed="rId11"/>
          <a:stretch>
            <a:fillRect/>
          </a:stretch>
        </p:blipFill>
        <p:spPr>
          <a:xfrm>
            <a:off x="0" y="6499771"/>
            <a:ext cx="12192000" cy="358229"/>
          </a:xfrm>
          <a:prstGeom prst="rect">
            <a:avLst/>
          </a:prstGeom>
        </p:spPr>
      </p:pic>
      <p:sp>
        <p:nvSpPr>
          <p:cNvPr id="13" name="Text 0"/>
          <p:cNvSpPr/>
          <p:nvPr/>
        </p:nvSpPr>
        <p:spPr>
          <a:xfrm>
            <a:off x="304800" y="152400"/>
            <a:ext cx="115824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Agenda</a:t>
            </a:r>
            <a:endParaRPr lang="en-US" sz="2700" dirty="0"/>
          </a:p>
        </p:txBody>
      </p:sp>
      <p:sp>
        <p:nvSpPr>
          <p:cNvPr id="14" name="Text 1"/>
          <p:cNvSpPr/>
          <p:nvPr/>
        </p:nvSpPr>
        <p:spPr>
          <a:xfrm>
            <a:off x="1162050" y="1257300"/>
            <a:ext cx="6509891"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Context</a:t>
            </a:r>
            <a:endParaRPr lang="en-US" sz="1800" dirty="0"/>
          </a:p>
        </p:txBody>
      </p:sp>
      <p:sp>
        <p:nvSpPr>
          <p:cNvPr id="15" name="Text 2"/>
          <p:cNvSpPr/>
          <p:nvPr/>
        </p:nvSpPr>
        <p:spPr>
          <a:xfrm>
            <a:off x="1162050" y="1562100"/>
            <a:ext cx="7811869"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Project 1 (Static) → Project 2 (PHP/MySQL with Includes + Database)</a:t>
            </a:r>
            <a:endParaRPr lang="en-US" sz="1500" dirty="0"/>
          </a:p>
        </p:txBody>
      </p:sp>
      <p:sp>
        <p:nvSpPr>
          <p:cNvPr id="16" name="Text 3"/>
          <p:cNvSpPr/>
          <p:nvPr/>
        </p:nvSpPr>
        <p:spPr>
          <a:xfrm>
            <a:off x="1200150" y="2286000"/>
            <a:ext cx="2724269"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Team Roles</a:t>
            </a:r>
            <a:endParaRPr lang="en-US" sz="1800" dirty="0"/>
          </a:p>
        </p:txBody>
      </p:sp>
      <p:sp>
        <p:nvSpPr>
          <p:cNvPr id="17" name="Text 4"/>
          <p:cNvSpPr/>
          <p:nvPr/>
        </p:nvSpPr>
        <p:spPr>
          <a:xfrm>
            <a:off x="1200150" y="2590800"/>
            <a:ext cx="2724269"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Ali, Yitian, Yousaff, Ayon</a:t>
            </a:r>
            <a:endParaRPr lang="en-US" sz="1500" dirty="0"/>
          </a:p>
        </p:txBody>
      </p:sp>
      <p:sp>
        <p:nvSpPr>
          <p:cNvPr id="18" name="Text 5"/>
          <p:cNvSpPr/>
          <p:nvPr/>
        </p:nvSpPr>
        <p:spPr>
          <a:xfrm>
            <a:off x="1200150" y="3314700"/>
            <a:ext cx="4565749"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Live Demo Checkpoints</a:t>
            </a:r>
            <a:endParaRPr lang="en-US" sz="1800" dirty="0"/>
          </a:p>
        </p:txBody>
      </p:sp>
      <p:sp>
        <p:nvSpPr>
          <p:cNvPr id="19" name="Text 6"/>
          <p:cNvSpPr/>
          <p:nvPr/>
        </p:nvSpPr>
        <p:spPr>
          <a:xfrm>
            <a:off x="1200150" y="3619500"/>
            <a:ext cx="4565749"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Demonstration of key conversion points</a:t>
            </a:r>
            <a:endParaRPr lang="en-US" sz="1500" dirty="0"/>
          </a:p>
        </p:txBody>
      </p:sp>
      <p:sp>
        <p:nvSpPr>
          <p:cNvPr id="20" name="Text 7"/>
          <p:cNvSpPr/>
          <p:nvPr/>
        </p:nvSpPr>
        <p:spPr>
          <a:xfrm>
            <a:off x="1123950" y="4343400"/>
            <a:ext cx="2418159"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Q&amp;A</a:t>
            </a:r>
            <a:endParaRPr lang="en-US" sz="1800" dirty="0"/>
          </a:p>
        </p:txBody>
      </p:sp>
      <p:sp>
        <p:nvSpPr>
          <p:cNvPr id="21" name="Text 8"/>
          <p:cNvSpPr/>
          <p:nvPr/>
        </p:nvSpPr>
        <p:spPr>
          <a:xfrm>
            <a:off x="1123950" y="4648200"/>
            <a:ext cx="2901791"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Questions and discussion</a:t>
            </a:r>
            <a:endParaRPr lang="en-US" sz="1500" dirty="0"/>
          </a:p>
        </p:txBody>
      </p:sp>
      <p:sp>
        <p:nvSpPr>
          <p:cNvPr id="22" name="Text 9"/>
          <p:cNvSpPr/>
          <p:nvPr/>
        </p:nvSpPr>
        <p:spPr>
          <a:xfrm>
            <a:off x="457200" y="5486400"/>
            <a:ext cx="11277600" cy="548283"/>
          </a:xfrm>
          <a:prstGeom prst="rect">
            <a:avLst/>
          </a:prstGeom>
          <a:noFill/>
          <a:ln/>
        </p:spPr>
        <p:txBody>
          <a:bodyPr vert="horz" wrap="square" lIns="0" tIns="0" rIns="0" bIns="0" rtlCol="0" anchor="t"/>
          <a:lstStyle/>
          <a:p>
            <a:pPr marL="0" indent="0">
              <a:lnSpc>
                <a:spcPts val="1440"/>
              </a:lnSpc>
              <a:buNone/>
            </a:pPr>
            <a:r>
              <a:rPr lang="en-US" sz="960" b="1" i="1" dirty="0">
                <a:solidFill>
                  <a:srgbClr val="555555"/>
                </a:solidFill>
                <a:latin typeface="ui-sans-serif" pitchFamily="34" charset="0"/>
                <a:ea typeface="ui-sans-serif" pitchFamily="34" charset="-122"/>
                <a:cs typeface="ui-sans-serif" pitchFamily="34" charset="-120"/>
              </a:rPr>
              <a:t>Speaker Notes (0:15-0:45): </a:t>
            </a:r>
            <a:r>
              <a:rPr lang="en-US" sz="960" i="1" dirty="0">
                <a:solidFill>
                  <a:srgbClr val="555555"/>
                </a:solidFill>
                <a:latin typeface="ui-sans-serif" pitchFamily="34" charset="0"/>
                <a:ea typeface="ui-sans-serif" pitchFamily="34" charset="-122"/>
                <a:cs typeface="ui-sans-serif" pitchFamily="34" charset="-120"/>
              </a:rPr>
              <a:t>Welcome everyone to our presentation on "From Static to Dynamic: Project 2 Conversion." Today, we'll walk you through our journey. We'll start by outlining the project context, introducing our team and their specific contributions. We'll then highlight key live demo checkpoints to showcase our work in action, and finally, open the floor for your questions.</a:t>
            </a:r>
            <a:endParaRPr lang="en-US" sz="960" dirty="0"/>
          </a:p>
        </p:txBody>
      </p:sp>
      <p:sp>
        <p:nvSpPr>
          <p:cNvPr id="23" name="Text 10"/>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24" name="Text 11"/>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2/16</a:t>
            </a:r>
            <a:endParaRPr lang="en-US" sz="108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990600"/>
            <a:ext cx="5638800" cy="3810000"/>
          </a:xfrm>
          <a:prstGeom prst="rect">
            <a:avLst/>
          </a:prstGeom>
        </p:spPr>
      </p:pic>
      <p:pic>
        <p:nvPicPr>
          <p:cNvPr id="5" name="Image 3" descr="preencoded.png"/>
          <p:cNvPicPr>
            <a:picLocks noChangeAspect="1"/>
          </p:cNvPicPr>
          <p:nvPr/>
        </p:nvPicPr>
        <p:blipFill>
          <a:blip r:embed="rId6"/>
          <a:stretch>
            <a:fillRect/>
          </a:stretch>
        </p:blipFill>
        <p:spPr>
          <a:xfrm>
            <a:off x="533400" y="1409700"/>
            <a:ext cx="257175" cy="228600"/>
          </a:xfrm>
          <a:prstGeom prst="rect">
            <a:avLst/>
          </a:prstGeom>
        </p:spPr>
      </p:pic>
      <p:pic>
        <p:nvPicPr>
          <p:cNvPr id="6" name="Image 4" descr="preencoded.png"/>
          <p:cNvPicPr>
            <a:picLocks noChangeAspect="1"/>
          </p:cNvPicPr>
          <p:nvPr/>
        </p:nvPicPr>
        <p:blipFill>
          <a:blip r:embed="rId7"/>
          <a:stretch>
            <a:fillRect/>
          </a:stretch>
        </p:blipFill>
        <p:spPr>
          <a:xfrm>
            <a:off x="533400" y="2019300"/>
            <a:ext cx="190500" cy="190500"/>
          </a:xfrm>
          <a:prstGeom prst="rect">
            <a:avLst/>
          </a:prstGeom>
        </p:spPr>
      </p:pic>
      <p:pic>
        <p:nvPicPr>
          <p:cNvPr id="7" name="Image 5" descr="preencoded.png"/>
          <p:cNvPicPr>
            <a:picLocks noChangeAspect="1"/>
          </p:cNvPicPr>
          <p:nvPr/>
        </p:nvPicPr>
        <p:blipFill>
          <a:blip r:embed="rId7"/>
          <a:stretch>
            <a:fillRect/>
          </a:stretch>
        </p:blipFill>
        <p:spPr>
          <a:xfrm>
            <a:off x="533400" y="2438400"/>
            <a:ext cx="190500" cy="190500"/>
          </a:xfrm>
          <a:prstGeom prst="rect">
            <a:avLst/>
          </a:prstGeom>
        </p:spPr>
      </p:pic>
      <p:pic>
        <p:nvPicPr>
          <p:cNvPr id="8" name="Image 6" descr="preencoded.png"/>
          <p:cNvPicPr>
            <a:picLocks noChangeAspect="1"/>
          </p:cNvPicPr>
          <p:nvPr/>
        </p:nvPicPr>
        <p:blipFill>
          <a:blip r:embed="rId7"/>
          <a:stretch>
            <a:fillRect/>
          </a:stretch>
        </p:blipFill>
        <p:spPr>
          <a:xfrm>
            <a:off x="533400" y="2857500"/>
            <a:ext cx="190500" cy="190500"/>
          </a:xfrm>
          <a:prstGeom prst="rect">
            <a:avLst/>
          </a:prstGeom>
        </p:spPr>
      </p:pic>
      <p:pic>
        <p:nvPicPr>
          <p:cNvPr id="9" name="Image 7" descr="preencoded.png"/>
          <p:cNvPicPr>
            <a:picLocks noChangeAspect="1"/>
          </p:cNvPicPr>
          <p:nvPr/>
        </p:nvPicPr>
        <p:blipFill>
          <a:blip r:embed="rId7"/>
          <a:stretch>
            <a:fillRect/>
          </a:stretch>
        </p:blipFill>
        <p:spPr>
          <a:xfrm>
            <a:off x="533400" y="3276600"/>
            <a:ext cx="190500" cy="190500"/>
          </a:xfrm>
          <a:prstGeom prst="rect">
            <a:avLst/>
          </a:prstGeom>
        </p:spPr>
      </p:pic>
      <p:pic>
        <p:nvPicPr>
          <p:cNvPr id="10" name="Image 8" descr="preencoded.png"/>
          <p:cNvPicPr>
            <a:picLocks noChangeAspect="1"/>
          </p:cNvPicPr>
          <p:nvPr/>
        </p:nvPicPr>
        <p:blipFill>
          <a:blip r:embed="rId5"/>
          <a:stretch>
            <a:fillRect/>
          </a:stretch>
        </p:blipFill>
        <p:spPr>
          <a:xfrm>
            <a:off x="6248400" y="990600"/>
            <a:ext cx="5638800" cy="3810000"/>
          </a:xfrm>
          <a:prstGeom prst="rect">
            <a:avLst/>
          </a:prstGeom>
        </p:spPr>
      </p:pic>
      <p:pic>
        <p:nvPicPr>
          <p:cNvPr id="11" name="Image 9" descr="preencoded.png"/>
          <p:cNvPicPr>
            <a:picLocks noChangeAspect="1"/>
          </p:cNvPicPr>
          <p:nvPr/>
        </p:nvPicPr>
        <p:blipFill>
          <a:blip r:embed="rId8"/>
          <a:stretch>
            <a:fillRect/>
          </a:stretch>
        </p:blipFill>
        <p:spPr>
          <a:xfrm>
            <a:off x="6477000" y="1257300"/>
            <a:ext cx="285750" cy="228600"/>
          </a:xfrm>
          <a:prstGeom prst="rect">
            <a:avLst/>
          </a:prstGeom>
        </p:spPr>
      </p:pic>
      <p:pic>
        <p:nvPicPr>
          <p:cNvPr id="12" name="Image 10" descr="preencoded.png"/>
          <p:cNvPicPr>
            <a:picLocks noChangeAspect="1"/>
          </p:cNvPicPr>
          <p:nvPr/>
        </p:nvPicPr>
        <p:blipFill>
          <a:blip r:embed="rId9"/>
          <a:stretch>
            <a:fillRect/>
          </a:stretch>
        </p:blipFill>
        <p:spPr>
          <a:xfrm>
            <a:off x="6477000" y="1714500"/>
            <a:ext cx="190500" cy="190500"/>
          </a:xfrm>
          <a:prstGeom prst="rect">
            <a:avLst/>
          </a:prstGeom>
        </p:spPr>
      </p:pic>
      <p:pic>
        <p:nvPicPr>
          <p:cNvPr id="13" name="Image 11" descr="preencoded.png"/>
          <p:cNvPicPr>
            <a:picLocks noChangeAspect="1"/>
          </p:cNvPicPr>
          <p:nvPr/>
        </p:nvPicPr>
        <p:blipFill>
          <a:blip r:embed="rId9"/>
          <a:stretch>
            <a:fillRect/>
          </a:stretch>
        </p:blipFill>
        <p:spPr>
          <a:xfrm>
            <a:off x="6477000" y="2400300"/>
            <a:ext cx="190500" cy="190500"/>
          </a:xfrm>
          <a:prstGeom prst="rect">
            <a:avLst/>
          </a:prstGeom>
        </p:spPr>
      </p:pic>
      <p:pic>
        <p:nvPicPr>
          <p:cNvPr id="14" name="Image 12" descr="preencoded.png"/>
          <p:cNvPicPr>
            <a:picLocks noChangeAspect="1"/>
          </p:cNvPicPr>
          <p:nvPr/>
        </p:nvPicPr>
        <p:blipFill>
          <a:blip r:embed="rId9"/>
          <a:stretch>
            <a:fillRect/>
          </a:stretch>
        </p:blipFill>
        <p:spPr>
          <a:xfrm>
            <a:off x="6477000" y="3086100"/>
            <a:ext cx="190500" cy="190500"/>
          </a:xfrm>
          <a:prstGeom prst="rect">
            <a:avLst/>
          </a:prstGeom>
        </p:spPr>
      </p:pic>
      <p:pic>
        <p:nvPicPr>
          <p:cNvPr id="15" name="Image 13" descr="preencoded.png"/>
          <p:cNvPicPr>
            <a:picLocks noChangeAspect="1"/>
          </p:cNvPicPr>
          <p:nvPr/>
        </p:nvPicPr>
        <p:blipFill>
          <a:blip r:embed="rId9"/>
          <a:stretch>
            <a:fillRect/>
          </a:stretch>
        </p:blipFill>
        <p:spPr>
          <a:xfrm>
            <a:off x="6477000" y="3505200"/>
            <a:ext cx="190500" cy="190500"/>
          </a:xfrm>
          <a:prstGeom prst="rect">
            <a:avLst/>
          </a:prstGeom>
        </p:spPr>
      </p:pic>
      <p:pic>
        <p:nvPicPr>
          <p:cNvPr id="16" name="Image 14" descr="preencoded.png"/>
          <p:cNvPicPr>
            <a:picLocks noChangeAspect="1"/>
          </p:cNvPicPr>
          <p:nvPr/>
        </p:nvPicPr>
        <p:blipFill>
          <a:blip r:embed="rId10"/>
          <a:stretch>
            <a:fillRect/>
          </a:stretch>
        </p:blipFill>
        <p:spPr>
          <a:xfrm>
            <a:off x="6477000" y="3924300"/>
            <a:ext cx="238125" cy="190500"/>
          </a:xfrm>
          <a:prstGeom prst="rect">
            <a:avLst/>
          </a:prstGeom>
        </p:spPr>
      </p:pic>
      <p:pic>
        <p:nvPicPr>
          <p:cNvPr id="17" name="Image 15" descr="preencoded.png"/>
          <p:cNvPicPr>
            <a:picLocks noChangeAspect="1"/>
          </p:cNvPicPr>
          <p:nvPr/>
        </p:nvPicPr>
        <p:blipFill>
          <a:blip r:embed="rId11"/>
          <a:stretch>
            <a:fillRect/>
          </a:stretch>
        </p:blipFill>
        <p:spPr>
          <a:xfrm>
            <a:off x="0" y="6499771"/>
            <a:ext cx="12192000" cy="358229"/>
          </a:xfrm>
          <a:prstGeom prst="rect">
            <a:avLst/>
          </a:prstGeom>
        </p:spPr>
      </p:pic>
      <p:sp>
        <p:nvSpPr>
          <p:cNvPr id="18"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Ayon Ahammed: Project 1 &amp; 2 Contributions</a:t>
            </a:r>
            <a:endParaRPr lang="en-US" sz="2700" dirty="0"/>
          </a:p>
        </p:txBody>
      </p:sp>
      <p:sp>
        <p:nvSpPr>
          <p:cNvPr id="19" name="Text 1"/>
          <p:cNvSpPr/>
          <p:nvPr/>
        </p:nvSpPr>
        <p:spPr>
          <a:xfrm>
            <a:off x="904875" y="1219200"/>
            <a:ext cx="51816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Project 1 (Index Page Lead) - ID: 105962794</a:t>
            </a:r>
            <a:endParaRPr lang="en-US" sz="1800" dirty="0"/>
          </a:p>
        </p:txBody>
      </p:sp>
      <p:sp>
        <p:nvSpPr>
          <p:cNvPr id="20" name="Text 2"/>
          <p:cNvSpPr/>
          <p:nvPr/>
        </p:nvSpPr>
        <p:spPr>
          <a:xfrm>
            <a:off x="876300" y="1981200"/>
            <a:ext cx="5228689"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Built the Index (home) page with structured layout</a:t>
            </a:r>
            <a:endParaRPr lang="en-US" sz="1350" dirty="0"/>
          </a:p>
        </p:txBody>
      </p:sp>
      <p:sp>
        <p:nvSpPr>
          <p:cNvPr id="21" name="Text 3"/>
          <p:cNvSpPr/>
          <p:nvPr/>
        </p:nvSpPr>
        <p:spPr>
          <a:xfrm>
            <a:off x="876300" y="2400300"/>
            <a:ext cx="4631115"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Created hero image section for visual appeal</a:t>
            </a:r>
            <a:endParaRPr lang="en-US" sz="1350" dirty="0"/>
          </a:p>
        </p:txBody>
      </p:sp>
      <p:sp>
        <p:nvSpPr>
          <p:cNvPr id="22" name="Text 4"/>
          <p:cNvSpPr/>
          <p:nvPr/>
        </p:nvSpPr>
        <p:spPr>
          <a:xfrm>
            <a:off x="876300" y="2819400"/>
            <a:ext cx="519047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Developed overview content and initial navigation</a:t>
            </a:r>
            <a:endParaRPr lang="en-US" sz="1350" dirty="0"/>
          </a:p>
        </p:txBody>
      </p:sp>
      <p:sp>
        <p:nvSpPr>
          <p:cNvPr id="23" name="Text 5"/>
          <p:cNvSpPr/>
          <p:nvPr/>
        </p:nvSpPr>
        <p:spPr>
          <a:xfrm>
            <a:off x="876300" y="3238500"/>
            <a:ext cx="48387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Implemented responsive design for multi-device support</a:t>
            </a:r>
            <a:endParaRPr lang="en-US" sz="1350" dirty="0"/>
          </a:p>
        </p:txBody>
      </p:sp>
      <p:sp>
        <p:nvSpPr>
          <p:cNvPr id="24" name="Text 6"/>
          <p:cNvSpPr/>
          <p:nvPr/>
        </p:nvSpPr>
        <p:spPr>
          <a:xfrm>
            <a:off x="6877050" y="12192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Project 2 (Backend Integration)</a:t>
            </a:r>
            <a:endParaRPr lang="en-US" sz="1800" dirty="0"/>
          </a:p>
        </p:txBody>
      </p:sp>
      <p:sp>
        <p:nvSpPr>
          <p:cNvPr id="25" name="Text 7"/>
          <p:cNvSpPr/>
          <p:nvPr/>
        </p:nvSpPr>
        <p:spPr>
          <a:xfrm>
            <a:off x="6819900" y="1676400"/>
            <a:ext cx="4838700" cy="5334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Task 3: </a:t>
            </a:r>
            <a:r>
              <a:rPr lang="en-US" sz="1350" dirty="0">
                <a:solidFill>
                  <a:srgbClr val="374151"/>
                </a:solidFill>
                <a:latin typeface="ui-sans-serif" pitchFamily="34" charset="0"/>
                <a:ea typeface="ui-sans-serif" pitchFamily="34" charset="-122"/>
                <a:cs typeface="ui-sans-serif" pitchFamily="34" charset="-120"/>
              </a:rPr>
              <a:t>Ensured Apply form correctly posts to process_eoi.php</a:t>
            </a:r>
            <a:endParaRPr lang="en-US" sz="1350" dirty="0"/>
          </a:p>
        </p:txBody>
      </p:sp>
      <p:sp>
        <p:nvSpPr>
          <p:cNvPr id="26" name="Text 8"/>
          <p:cNvSpPr/>
          <p:nvPr/>
        </p:nvSpPr>
        <p:spPr>
          <a:xfrm>
            <a:off x="6819900" y="2362200"/>
            <a:ext cx="4838700" cy="5334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Task 3: </a:t>
            </a:r>
            <a:r>
              <a:rPr lang="en-US" sz="1350" dirty="0">
                <a:solidFill>
                  <a:srgbClr val="374151"/>
                </a:solidFill>
                <a:latin typeface="ui-sans-serif" pitchFamily="34" charset="0"/>
                <a:ea typeface="ui-sans-serif" pitchFamily="34" charset="-122"/>
                <a:cs typeface="ui-sans-serif" pitchFamily="34" charset="-120"/>
              </a:rPr>
              <a:t>Coordinated system flow from form to database insert</a:t>
            </a:r>
            <a:endParaRPr lang="en-US" sz="1350" dirty="0"/>
          </a:p>
        </p:txBody>
      </p:sp>
      <p:sp>
        <p:nvSpPr>
          <p:cNvPr id="27" name="Text 9"/>
          <p:cNvSpPr/>
          <p:nvPr/>
        </p:nvSpPr>
        <p:spPr>
          <a:xfrm>
            <a:off x="6819900" y="3048000"/>
            <a:ext cx="5557123"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Task 4: </a:t>
            </a:r>
            <a:r>
              <a:rPr lang="en-US" sz="1350" dirty="0">
                <a:solidFill>
                  <a:srgbClr val="374151"/>
                </a:solidFill>
                <a:latin typeface="ui-sans-serif" pitchFamily="34" charset="0"/>
                <a:ea typeface="ui-sans-serif" pitchFamily="34" charset="-122"/>
                <a:cs typeface="ui-sans-serif" pitchFamily="34" charset="-120"/>
              </a:rPr>
              <a:t>Implemented server-side validation approach</a:t>
            </a:r>
            <a:endParaRPr lang="en-US" sz="1350" dirty="0"/>
          </a:p>
        </p:txBody>
      </p:sp>
      <p:sp>
        <p:nvSpPr>
          <p:cNvPr id="28" name="Text 10"/>
          <p:cNvSpPr/>
          <p:nvPr/>
        </p:nvSpPr>
        <p:spPr>
          <a:xfrm>
            <a:off x="6819900" y="3467100"/>
            <a:ext cx="57125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Task 4: </a:t>
            </a:r>
            <a:r>
              <a:rPr lang="en-US" sz="1350" dirty="0">
                <a:solidFill>
                  <a:srgbClr val="374151"/>
                </a:solidFill>
                <a:latin typeface="ui-sans-serif" pitchFamily="34" charset="0"/>
                <a:ea typeface="ui-sans-serif" pitchFamily="34" charset="-122"/>
                <a:cs typeface="ui-sans-serif" pitchFamily="34" charset="-120"/>
              </a:rPr>
              <a:t>Verified EOI table creation with proper defaults</a:t>
            </a:r>
            <a:endParaRPr lang="en-US" sz="1350" dirty="0"/>
          </a:p>
        </p:txBody>
      </p:sp>
      <p:sp>
        <p:nvSpPr>
          <p:cNvPr id="29" name="Text 11"/>
          <p:cNvSpPr/>
          <p:nvPr/>
        </p:nvSpPr>
        <p:spPr>
          <a:xfrm>
            <a:off x="6867525" y="3886200"/>
            <a:ext cx="4791075"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Mapped end-to-end user journey and verified links after refactor</a:t>
            </a:r>
            <a:endParaRPr lang="en-US" sz="1350" dirty="0"/>
          </a:p>
        </p:txBody>
      </p:sp>
      <p:sp>
        <p:nvSpPr>
          <p:cNvPr id="30" name="Text 12"/>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31" name="Text 13"/>
          <p:cNvSpPr/>
          <p:nvPr/>
        </p:nvSpPr>
        <p:spPr>
          <a:xfrm>
            <a:off x="11492061" y="6575971"/>
            <a:ext cx="474166"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10/16</a:t>
            </a:r>
            <a:endParaRPr lang="en-US" sz="108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990600"/>
            <a:ext cx="5676900" cy="5188148"/>
          </a:xfrm>
          <a:prstGeom prst="rect">
            <a:avLst/>
          </a:prstGeom>
        </p:spPr>
      </p:pic>
      <p:pic>
        <p:nvPicPr>
          <p:cNvPr id="5" name="Image 3" descr="preencoded.png"/>
          <p:cNvPicPr>
            <a:picLocks noChangeAspect="1"/>
          </p:cNvPicPr>
          <p:nvPr/>
        </p:nvPicPr>
        <p:blipFill>
          <a:blip r:embed="rId6"/>
          <a:stretch>
            <a:fillRect/>
          </a:stretch>
        </p:blipFill>
        <p:spPr>
          <a:xfrm>
            <a:off x="533400" y="1247775"/>
            <a:ext cx="228600" cy="228600"/>
          </a:xfrm>
          <a:prstGeom prst="rect">
            <a:avLst/>
          </a:prstGeom>
        </p:spPr>
      </p:pic>
      <p:pic>
        <p:nvPicPr>
          <p:cNvPr id="6" name="Image 4" descr="preencoded.png"/>
          <p:cNvPicPr>
            <a:picLocks noChangeAspect="1"/>
          </p:cNvPicPr>
          <p:nvPr/>
        </p:nvPicPr>
        <p:blipFill>
          <a:blip r:embed="rId7"/>
          <a:stretch>
            <a:fillRect/>
          </a:stretch>
        </p:blipFill>
        <p:spPr>
          <a:xfrm>
            <a:off x="533400" y="1714500"/>
            <a:ext cx="190500" cy="190500"/>
          </a:xfrm>
          <a:prstGeom prst="rect">
            <a:avLst/>
          </a:prstGeom>
        </p:spPr>
      </p:pic>
      <p:pic>
        <p:nvPicPr>
          <p:cNvPr id="7" name="Image 5" descr="preencoded.png"/>
          <p:cNvPicPr>
            <a:picLocks noChangeAspect="1"/>
          </p:cNvPicPr>
          <p:nvPr/>
        </p:nvPicPr>
        <p:blipFill>
          <a:blip r:embed="rId8"/>
          <a:stretch>
            <a:fillRect/>
          </a:stretch>
        </p:blipFill>
        <p:spPr>
          <a:xfrm>
            <a:off x="533400" y="2019300"/>
            <a:ext cx="5219700" cy="876300"/>
          </a:xfrm>
          <a:prstGeom prst="rect">
            <a:avLst/>
          </a:prstGeom>
        </p:spPr>
      </p:pic>
      <p:pic>
        <p:nvPicPr>
          <p:cNvPr id="8" name="Image 6" descr="preencoded.png"/>
          <p:cNvPicPr>
            <a:picLocks noChangeAspect="1"/>
          </p:cNvPicPr>
          <p:nvPr/>
        </p:nvPicPr>
        <p:blipFill>
          <a:blip r:embed="rId9"/>
          <a:stretch>
            <a:fillRect/>
          </a:stretch>
        </p:blipFill>
        <p:spPr>
          <a:xfrm>
            <a:off x="1453455" y="2171700"/>
            <a:ext cx="219075" cy="342900"/>
          </a:xfrm>
          <a:prstGeom prst="rect">
            <a:avLst/>
          </a:prstGeom>
        </p:spPr>
      </p:pic>
      <p:pic>
        <p:nvPicPr>
          <p:cNvPr id="9" name="Image 7" descr="preencoded.png"/>
          <p:cNvPicPr>
            <a:picLocks noChangeAspect="1"/>
          </p:cNvPicPr>
          <p:nvPr/>
        </p:nvPicPr>
        <p:blipFill>
          <a:blip r:embed="rId10"/>
          <a:stretch>
            <a:fillRect/>
          </a:stretch>
        </p:blipFill>
        <p:spPr>
          <a:xfrm>
            <a:off x="2132856" y="2333625"/>
            <a:ext cx="228600" cy="228600"/>
          </a:xfrm>
          <a:prstGeom prst="rect">
            <a:avLst/>
          </a:prstGeom>
        </p:spPr>
      </p:pic>
      <p:pic>
        <p:nvPicPr>
          <p:cNvPr id="10" name="Image 8" descr="preencoded.png"/>
          <p:cNvPicPr>
            <a:picLocks noChangeAspect="1"/>
          </p:cNvPicPr>
          <p:nvPr/>
        </p:nvPicPr>
        <p:blipFill>
          <a:blip r:embed="rId11"/>
          <a:stretch>
            <a:fillRect/>
          </a:stretch>
        </p:blipFill>
        <p:spPr>
          <a:xfrm>
            <a:off x="3037582" y="2171700"/>
            <a:ext cx="219075" cy="342900"/>
          </a:xfrm>
          <a:prstGeom prst="rect">
            <a:avLst/>
          </a:prstGeom>
        </p:spPr>
      </p:pic>
      <p:pic>
        <p:nvPicPr>
          <p:cNvPr id="11" name="Image 9" descr="preencoded.png"/>
          <p:cNvPicPr>
            <a:picLocks noChangeAspect="1"/>
          </p:cNvPicPr>
          <p:nvPr/>
        </p:nvPicPr>
        <p:blipFill>
          <a:blip r:embed="rId10"/>
          <a:stretch>
            <a:fillRect/>
          </a:stretch>
        </p:blipFill>
        <p:spPr>
          <a:xfrm>
            <a:off x="3932783" y="2333625"/>
            <a:ext cx="228600" cy="228600"/>
          </a:xfrm>
          <a:prstGeom prst="rect">
            <a:avLst/>
          </a:prstGeom>
        </p:spPr>
      </p:pic>
      <p:pic>
        <p:nvPicPr>
          <p:cNvPr id="12" name="Image 10" descr="preencoded.png"/>
          <p:cNvPicPr>
            <a:picLocks noChangeAspect="1"/>
          </p:cNvPicPr>
          <p:nvPr/>
        </p:nvPicPr>
        <p:blipFill>
          <a:blip r:embed="rId12"/>
          <a:stretch>
            <a:fillRect/>
          </a:stretch>
        </p:blipFill>
        <p:spPr>
          <a:xfrm>
            <a:off x="4603403" y="2171700"/>
            <a:ext cx="247650" cy="342900"/>
          </a:xfrm>
          <a:prstGeom prst="rect">
            <a:avLst/>
          </a:prstGeom>
        </p:spPr>
      </p:pic>
      <p:pic>
        <p:nvPicPr>
          <p:cNvPr id="13" name="Image 11" descr="preencoded.png"/>
          <p:cNvPicPr>
            <a:picLocks noChangeAspect="1"/>
          </p:cNvPicPr>
          <p:nvPr/>
        </p:nvPicPr>
        <p:blipFill>
          <a:blip r:embed="rId13"/>
          <a:stretch>
            <a:fillRect/>
          </a:stretch>
        </p:blipFill>
        <p:spPr>
          <a:xfrm>
            <a:off x="533400" y="3162300"/>
            <a:ext cx="190500" cy="190500"/>
          </a:xfrm>
          <a:prstGeom prst="rect">
            <a:avLst/>
          </a:prstGeom>
        </p:spPr>
      </p:pic>
      <p:pic>
        <p:nvPicPr>
          <p:cNvPr id="14" name="Image 12" descr="preencoded.png"/>
          <p:cNvPicPr>
            <a:picLocks noChangeAspect="1"/>
          </p:cNvPicPr>
          <p:nvPr/>
        </p:nvPicPr>
        <p:blipFill>
          <a:blip r:embed="rId14"/>
          <a:stretch>
            <a:fillRect/>
          </a:stretch>
        </p:blipFill>
        <p:spPr>
          <a:xfrm>
            <a:off x="533400" y="3467100"/>
            <a:ext cx="5219700" cy="1485900"/>
          </a:xfrm>
          <a:prstGeom prst="rect">
            <a:avLst/>
          </a:prstGeom>
        </p:spPr>
      </p:pic>
      <p:pic>
        <p:nvPicPr>
          <p:cNvPr id="15" name="Image 13" descr="preencoded.png"/>
          <p:cNvPicPr>
            <a:picLocks noChangeAspect="1"/>
          </p:cNvPicPr>
          <p:nvPr/>
        </p:nvPicPr>
        <p:blipFill>
          <a:blip r:embed="rId15"/>
          <a:stretch>
            <a:fillRect/>
          </a:stretch>
        </p:blipFill>
        <p:spPr>
          <a:xfrm>
            <a:off x="685800" y="3619500"/>
            <a:ext cx="4914900" cy="304800"/>
          </a:xfrm>
          <a:prstGeom prst="rect">
            <a:avLst/>
          </a:prstGeom>
        </p:spPr>
      </p:pic>
      <p:pic>
        <p:nvPicPr>
          <p:cNvPr id="16" name="Image 14" descr="preencoded.png"/>
          <p:cNvPicPr>
            <a:picLocks noChangeAspect="1"/>
          </p:cNvPicPr>
          <p:nvPr/>
        </p:nvPicPr>
        <p:blipFill>
          <a:blip r:embed="rId16"/>
          <a:stretch>
            <a:fillRect/>
          </a:stretch>
        </p:blipFill>
        <p:spPr>
          <a:xfrm>
            <a:off x="685800" y="4000500"/>
            <a:ext cx="4914900" cy="533400"/>
          </a:xfrm>
          <a:prstGeom prst="rect">
            <a:avLst/>
          </a:prstGeom>
        </p:spPr>
      </p:pic>
      <p:pic>
        <p:nvPicPr>
          <p:cNvPr id="17" name="Image 15" descr="preencoded.png"/>
          <p:cNvPicPr>
            <a:picLocks noChangeAspect="1"/>
          </p:cNvPicPr>
          <p:nvPr/>
        </p:nvPicPr>
        <p:blipFill>
          <a:blip r:embed="rId17"/>
          <a:stretch>
            <a:fillRect/>
          </a:stretch>
        </p:blipFill>
        <p:spPr>
          <a:xfrm>
            <a:off x="685800" y="4076700"/>
            <a:ext cx="349895" cy="381000"/>
          </a:xfrm>
          <a:prstGeom prst="rect">
            <a:avLst/>
          </a:prstGeom>
        </p:spPr>
      </p:pic>
      <p:pic>
        <p:nvPicPr>
          <p:cNvPr id="18" name="Image 16" descr="preencoded.png"/>
          <p:cNvPicPr>
            <a:picLocks noChangeAspect="1"/>
          </p:cNvPicPr>
          <p:nvPr/>
        </p:nvPicPr>
        <p:blipFill>
          <a:blip r:embed="rId5"/>
          <a:stretch>
            <a:fillRect/>
          </a:stretch>
        </p:blipFill>
        <p:spPr>
          <a:xfrm>
            <a:off x="6210300" y="990600"/>
            <a:ext cx="5676900" cy="5188148"/>
          </a:xfrm>
          <a:prstGeom prst="rect">
            <a:avLst/>
          </a:prstGeom>
        </p:spPr>
      </p:pic>
      <p:pic>
        <p:nvPicPr>
          <p:cNvPr id="19" name="Image 17" descr="preencoded.png"/>
          <p:cNvPicPr>
            <a:picLocks noChangeAspect="1"/>
          </p:cNvPicPr>
          <p:nvPr/>
        </p:nvPicPr>
        <p:blipFill>
          <a:blip r:embed="rId18"/>
          <a:stretch>
            <a:fillRect/>
          </a:stretch>
        </p:blipFill>
        <p:spPr>
          <a:xfrm>
            <a:off x="6438900" y="1247775"/>
            <a:ext cx="171450" cy="228600"/>
          </a:xfrm>
          <a:prstGeom prst="rect">
            <a:avLst/>
          </a:prstGeom>
        </p:spPr>
      </p:pic>
      <p:pic>
        <p:nvPicPr>
          <p:cNvPr id="20" name="Image 18" descr="preencoded.png"/>
          <p:cNvPicPr>
            <a:picLocks noChangeAspect="1"/>
          </p:cNvPicPr>
          <p:nvPr/>
        </p:nvPicPr>
        <p:blipFill>
          <a:blip r:embed="rId19"/>
          <a:stretch>
            <a:fillRect/>
          </a:stretch>
        </p:blipFill>
        <p:spPr>
          <a:xfrm>
            <a:off x="6438900" y="1714500"/>
            <a:ext cx="190500" cy="266700"/>
          </a:xfrm>
          <a:prstGeom prst="rect">
            <a:avLst/>
          </a:prstGeom>
        </p:spPr>
      </p:pic>
      <p:pic>
        <p:nvPicPr>
          <p:cNvPr id="21" name="Image 19" descr="preencoded.png"/>
          <p:cNvPicPr>
            <a:picLocks noChangeAspect="1"/>
          </p:cNvPicPr>
          <p:nvPr/>
        </p:nvPicPr>
        <p:blipFill>
          <a:blip r:embed="rId19"/>
          <a:stretch>
            <a:fillRect/>
          </a:stretch>
        </p:blipFill>
        <p:spPr>
          <a:xfrm>
            <a:off x="6438900" y="2590800"/>
            <a:ext cx="190500" cy="266700"/>
          </a:xfrm>
          <a:prstGeom prst="rect">
            <a:avLst/>
          </a:prstGeom>
        </p:spPr>
      </p:pic>
      <p:pic>
        <p:nvPicPr>
          <p:cNvPr id="22" name="Image 20" descr="preencoded.png"/>
          <p:cNvPicPr>
            <a:picLocks noChangeAspect="1"/>
          </p:cNvPicPr>
          <p:nvPr/>
        </p:nvPicPr>
        <p:blipFill>
          <a:blip r:embed="rId19"/>
          <a:stretch>
            <a:fillRect/>
          </a:stretch>
        </p:blipFill>
        <p:spPr>
          <a:xfrm>
            <a:off x="6438900" y="3467100"/>
            <a:ext cx="190500" cy="266700"/>
          </a:xfrm>
          <a:prstGeom prst="rect">
            <a:avLst/>
          </a:prstGeom>
        </p:spPr>
      </p:pic>
      <p:pic>
        <p:nvPicPr>
          <p:cNvPr id="23" name="Image 21" descr="preencoded.png"/>
          <p:cNvPicPr>
            <a:picLocks noChangeAspect="1"/>
          </p:cNvPicPr>
          <p:nvPr/>
        </p:nvPicPr>
        <p:blipFill>
          <a:blip r:embed="rId20"/>
          <a:stretch>
            <a:fillRect/>
          </a:stretch>
        </p:blipFill>
        <p:spPr>
          <a:xfrm>
            <a:off x="0" y="6499771"/>
            <a:ext cx="12192000" cy="358229"/>
          </a:xfrm>
          <a:prstGeom prst="rect">
            <a:avLst/>
          </a:prstGeom>
        </p:spPr>
      </p:pic>
      <p:sp>
        <p:nvSpPr>
          <p:cNvPr id="24"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Ayon Ahammed: Evidence &amp; Lessons</a:t>
            </a:r>
            <a:endParaRPr lang="en-US" sz="2700" dirty="0"/>
          </a:p>
        </p:txBody>
      </p:sp>
      <p:sp>
        <p:nvSpPr>
          <p:cNvPr id="25" name="Text 1"/>
          <p:cNvSpPr/>
          <p:nvPr/>
        </p:nvSpPr>
        <p:spPr>
          <a:xfrm>
            <a:off x="838200" y="1219200"/>
            <a:ext cx="52197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 Evidence</a:t>
            </a:r>
            <a:endParaRPr lang="en-US" sz="1800" dirty="0"/>
          </a:p>
        </p:txBody>
      </p:sp>
      <p:sp>
        <p:nvSpPr>
          <p:cNvPr id="26" name="Text 2"/>
          <p:cNvSpPr/>
          <p:nvPr/>
        </p:nvSpPr>
        <p:spPr>
          <a:xfrm>
            <a:off x="800100" y="1676400"/>
            <a:ext cx="521970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 POST Request Flow</a:t>
            </a:r>
            <a:endParaRPr lang="en-US" sz="1500" dirty="0"/>
          </a:p>
        </p:txBody>
      </p:sp>
      <p:sp>
        <p:nvSpPr>
          <p:cNvPr id="27" name="Text 3"/>
          <p:cNvSpPr/>
          <p:nvPr/>
        </p:nvSpPr>
        <p:spPr>
          <a:xfrm>
            <a:off x="1176501" y="2552700"/>
            <a:ext cx="773132"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000000"/>
                </a:solidFill>
                <a:latin typeface="ui-sans-serif" pitchFamily="34" charset="0"/>
                <a:ea typeface="ui-sans-serif" pitchFamily="34" charset="-122"/>
                <a:cs typeface="ui-sans-serif" pitchFamily="34" charset="-120"/>
              </a:rPr>
              <a:t>apply.php</a:t>
            </a:r>
            <a:endParaRPr lang="en-US" sz="1050" dirty="0"/>
          </a:p>
        </p:txBody>
      </p:sp>
      <p:sp>
        <p:nvSpPr>
          <p:cNvPr id="28" name="Text 4"/>
          <p:cNvSpPr/>
          <p:nvPr/>
        </p:nvSpPr>
        <p:spPr>
          <a:xfrm>
            <a:off x="2501503" y="2552700"/>
            <a:ext cx="1291233"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000000"/>
                </a:solidFill>
                <a:latin typeface="ui-sans-serif" pitchFamily="34" charset="0"/>
                <a:ea typeface="ui-sans-serif" pitchFamily="34" charset="-122"/>
                <a:cs typeface="ui-sans-serif" pitchFamily="34" charset="-120"/>
              </a:rPr>
              <a:t>process_eoi.php</a:t>
            </a:r>
            <a:endParaRPr lang="en-US" sz="1050" dirty="0"/>
          </a:p>
        </p:txBody>
      </p:sp>
      <p:sp>
        <p:nvSpPr>
          <p:cNvPr id="29" name="Text 5"/>
          <p:cNvSpPr/>
          <p:nvPr/>
        </p:nvSpPr>
        <p:spPr>
          <a:xfrm>
            <a:off x="4345394" y="2552700"/>
            <a:ext cx="763667"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000000"/>
                </a:solidFill>
                <a:latin typeface="ui-sans-serif" pitchFamily="34" charset="0"/>
                <a:ea typeface="ui-sans-serif" pitchFamily="34" charset="-122"/>
                <a:cs typeface="ui-sans-serif" pitchFamily="34" charset="-120"/>
              </a:rPr>
              <a:t>Database</a:t>
            </a:r>
            <a:endParaRPr lang="en-US" sz="1050" dirty="0"/>
          </a:p>
        </p:txBody>
      </p:sp>
      <p:sp>
        <p:nvSpPr>
          <p:cNvPr id="30" name="Text 6"/>
          <p:cNvSpPr/>
          <p:nvPr/>
        </p:nvSpPr>
        <p:spPr>
          <a:xfrm>
            <a:off x="800100" y="3124200"/>
            <a:ext cx="521970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 Database Record</a:t>
            </a:r>
            <a:endParaRPr lang="en-US" sz="1500" dirty="0"/>
          </a:p>
        </p:txBody>
      </p:sp>
      <p:sp>
        <p:nvSpPr>
          <p:cNvPr id="31" name="Text 7"/>
          <p:cNvSpPr/>
          <p:nvPr/>
        </p:nvSpPr>
        <p:spPr>
          <a:xfrm>
            <a:off x="685800" y="3619500"/>
            <a:ext cx="4914900" cy="3048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eoi table in phpMyAdmin</a:t>
            </a:r>
            <a:endParaRPr lang="en-US" sz="1200" dirty="0"/>
          </a:p>
        </p:txBody>
      </p:sp>
      <p:sp>
        <p:nvSpPr>
          <p:cNvPr id="32" name="Text 8"/>
          <p:cNvSpPr/>
          <p:nvPr/>
        </p:nvSpPr>
        <p:spPr>
          <a:xfrm>
            <a:off x="781050" y="4076700"/>
            <a:ext cx="305574"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id</a:t>
            </a:r>
            <a:endParaRPr lang="en-US" sz="1050" dirty="0"/>
          </a:p>
        </p:txBody>
      </p:sp>
      <p:sp>
        <p:nvSpPr>
          <p:cNvPr id="33" name="Text 9"/>
          <p:cNvSpPr/>
          <p:nvPr/>
        </p:nvSpPr>
        <p:spPr>
          <a:xfrm>
            <a:off x="781050" y="4267200"/>
            <a:ext cx="305574"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123</a:t>
            </a:r>
            <a:endParaRPr lang="en-US" sz="1050" dirty="0"/>
          </a:p>
        </p:txBody>
      </p:sp>
      <p:sp>
        <p:nvSpPr>
          <p:cNvPr id="34" name="Text 10"/>
          <p:cNvSpPr/>
          <p:nvPr/>
        </p:nvSpPr>
        <p:spPr>
          <a:xfrm>
            <a:off x="5190827" y="4076700"/>
            <a:ext cx="491847"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status</a:t>
            </a:r>
            <a:endParaRPr lang="en-US" sz="1050" dirty="0"/>
          </a:p>
        </p:txBody>
      </p:sp>
      <p:sp>
        <p:nvSpPr>
          <p:cNvPr id="35" name="Text 11"/>
          <p:cNvSpPr/>
          <p:nvPr/>
        </p:nvSpPr>
        <p:spPr>
          <a:xfrm>
            <a:off x="5190827" y="4267200"/>
            <a:ext cx="491847" cy="190500"/>
          </a:xfrm>
          <a:prstGeom prst="rect">
            <a:avLst/>
          </a:prstGeom>
          <a:noFill/>
          <a:ln/>
        </p:spPr>
        <p:txBody>
          <a:bodyPr vert="horz" wrap="square" lIns="0" tIns="0" rIns="0" bIns="0" rtlCol="0" anchor="t"/>
          <a:lstStyle/>
          <a:p>
            <a:pPr marL="0" indent="0">
              <a:lnSpc>
                <a:spcPts val="1500"/>
              </a:lnSpc>
              <a:buNone/>
            </a:pPr>
            <a:r>
              <a:rPr lang="en-US" sz="1050" b="1" dirty="0">
                <a:solidFill>
                  <a:srgbClr val="008080"/>
                </a:solidFill>
                <a:latin typeface="ui-sans-serif" pitchFamily="34" charset="0"/>
                <a:ea typeface="ui-sans-serif" pitchFamily="34" charset="-122"/>
                <a:cs typeface="ui-sans-serif" pitchFamily="34" charset="-120"/>
              </a:rPr>
              <a:t>New</a:t>
            </a:r>
            <a:endParaRPr lang="en-US" sz="1050" dirty="0"/>
          </a:p>
        </p:txBody>
      </p:sp>
      <p:sp>
        <p:nvSpPr>
          <p:cNvPr id="36" name="Text 12"/>
          <p:cNvSpPr/>
          <p:nvPr/>
        </p:nvSpPr>
        <p:spPr>
          <a:xfrm>
            <a:off x="685800" y="4610100"/>
            <a:ext cx="5897880" cy="190500"/>
          </a:xfrm>
          <a:prstGeom prst="rect">
            <a:avLst/>
          </a:prstGeom>
          <a:noFill/>
          <a:ln/>
        </p:spPr>
        <p:txBody>
          <a:bodyPr vert="horz" wrap="square" lIns="0" tIns="0" rIns="0" bIns="0" rtlCol="0" anchor="t"/>
          <a:lstStyle/>
          <a:p>
            <a:pPr marL="0" indent="0">
              <a:lnSpc>
                <a:spcPts val="1500"/>
              </a:lnSpc>
              <a:buNone/>
            </a:pPr>
            <a:r>
              <a:rPr lang="en-US" sz="1050" i="1" dirty="0">
                <a:solidFill>
                  <a:srgbClr val="4B5563"/>
                </a:solidFill>
                <a:latin typeface="ui-sans-serif" pitchFamily="34" charset="0"/>
                <a:ea typeface="ui-sans-serif" pitchFamily="34" charset="-122"/>
                <a:cs typeface="ui-sans-serif" pitchFamily="34" charset="-120"/>
              </a:rPr>
              <a:t>Record shows status='New' as default</a:t>
            </a:r>
            <a:endParaRPr lang="en-US" sz="1050" dirty="0"/>
          </a:p>
        </p:txBody>
      </p:sp>
      <p:sp>
        <p:nvSpPr>
          <p:cNvPr id="37" name="Text 13"/>
          <p:cNvSpPr/>
          <p:nvPr/>
        </p:nvSpPr>
        <p:spPr>
          <a:xfrm>
            <a:off x="6686550" y="1219200"/>
            <a:ext cx="52197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 Lessons Learned</a:t>
            </a:r>
            <a:endParaRPr lang="en-US" sz="1800" dirty="0"/>
          </a:p>
        </p:txBody>
      </p:sp>
      <p:sp>
        <p:nvSpPr>
          <p:cNvPr id="38" name="Text 14"/>
          <p:cNvSpPr/>
          <p:nvPr/>
        </p:nvSpPr>
        <p:spPr>
          <a:xfrm>
            <a:off x="6743700" y="1676400"/>
            <a:ext cx="589788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UX &amp; Backend Consistency</a:t>
            </a:r>
            <a:endParaRPr lang="en-US" sz="1500" dirty="0"/>
          </a:p>
        </p:txBody>
      </p:sp>
      <p:sp>
        <p:nvSpPr>
          <p:cNvPr id="39" name="Text 15"/>
          <p:cNvSpPr/>
          <p:nvPr/>
        </p:nvSpPr>
        <p:spPr>
          <a:xfrm>
            <a:off x="6743700" y="1943100"/>
            <a:ext cx="49149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Ensuring consistency between user experience and backend validation is paramount for a seamless application flow.</a:t>
            </a:r>
            <a:endParaRPr lang="en-US" sz="1200" dirty="0"/>
          </a:p>
        </p:txBody>
      </p:sp>
      <p:sp>
        <p:nvSpPr>
          <p:cNvPr id="40" name="Text 16"/>
          <p:cNvSpPr/>
          <p:nvPr/>
        </p:nvSpPr>
        <p:spPr>
          <a:xfrm>
            <a:off x="6743700" y="2552700"/>
            <a:ext cx="491490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Validation Balance</a:t>
            </a:r>
            <a:endParaRPr lang="en-US" sz="1500" dirty="0"/>
          </a:p>
        </p:txBody>
      </p:sp>
      <p:sp>
        <p:nvSpPr>
          <p:cNvPr id="41" name="Text 17"/>
          <p:cNvSpPr/>
          <p:nvPr/>
        </p:nvSpPr>
        <p:spPr>
          <a:xfrm>
            <a:off x="6743700" y="2819400"/>
            <a:ext cx="49149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Client-side validation offers immediate feedback, while server-side validation provides robust security and data integrity.</a:t>
            </a:r>
            <a:endParaRPr lang="en-US" sz="1200" dirty="0"/>
          </a:p>
        </p:txBody>
      </p:sp>
      <p:sp>
        <p:nvSpPr>
          <p:cNvPr id="42" name="Text 18"/>
          <p:cNvSpPr/>
          <p:nvPr/>
        </p:nvSpPr>
        <p:spPr>
          <a:xfrm>
            <a:off x="6743700" y="3429000"/>
            <a:ext cx="491490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Secure Data Flow</a:t>
            </a:r>
            <a:endParaRPr lang="en-US" sz="1500" dirty="0"/>
          </a:p>
        </p:txBody>
      </p:sp>
      <p:sp>
        <p:nvSpPr>
          <p:cNvPr id="43" name="Text 19"/>
          <p:cNvSpPr/>
          <p:nvPr/>
        </p:nvSpPr>
        <p:spPr>
          <a:xfrm>
            <a:off x="6743700" y="3695700"/>
            <a:ext cx="49149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Proper form processing ensures data integrity and security throughout the application lifecycle.</a:t>
            </a:r>
            <a:endParaRPr lang="en-US" sz="1200" dirty="0"/>
          </a:p>
        </p:txBody>
      </p:sp>
      <p:sp>
        <p:nvSpPr>
          <p:cNvPr id="44" name="Text 20"/>
          <p:cNvSpPr/>
          <p:nvPr/>
        </p:nvSpPr>
        <p:spPr>
          <a:xfrm>
            <a:off x="6438900" y="4305300"/>
            <a:ext cx="5219700" cy="1644848"/>
          </a:xfrm>
          <a:prstGeom prst="rect">
            <a:avLst/>
          </a:prstGeom>
          <a:noFill/>
          <a:ln/>
        </p:spPr>
        <p:txBody>
          <a:bodyPr vert="horz" wrap="square" lIns="0" tIns="0" rIns="0" bIns="0" rtlCol="0" anchor="t"/>
          <a:lstStyle/>
          <a:p>
            <a:pPr marL="0" indent="0">
              <a:lnSpc>
                <a:spcPts val="1440"/>
              </a:lnSpc>
              <a:buNone/>
            </a:pPr>
            <a:r>
              <a:rPr lang="en-US" sz="960" b="1" i="1" dirty="0">
                <a:solidFill>
                  <a:srgbClr val="555555"/>
                </a:solidFill>
                <a:latin typeface="ui-sans-serif" pitchFamily="34" charset="0"/>
                <a:ea typeface="ui-sans-serif" pitchFamily="34" charset="-122"/>
                <a:cs typeface="ui-sans-serif" pitchFamily="34" charset="-120"/>
              </a:rPr>
              <a:t>Speaker Notes (1:45-2:15): </a:t>
            </a:r>
            <a:r>
              <a:rPr lang="en-US" sz="960" i="1" dirty="0">
                <a:solidFill>
                  <a:srgbClr val="555555"/>
                </a:solidFill>
                <a:latin typeface="ui-sans-serif" pitchFamily="34" charset="0"/>
                <a:ea typeface="ui-sans-serif" pitchFamily="34" charset="-122"/>
                <a:cs typeface="ui-sans-serif" pitchFamily="34" charset="-120"/>
              </a:rPr>
              <a:t>For the evidence, I want to show how we implemented the POST request flow from the apply form to process_eoi.php and then to the database. You can see in the diagram that the data flows from the apply form, through process_eoi.php, and finally into the database. The screenshot shows that the record is inserted with status='New' as designed. For the lessons learned, the key takeaway is ensuring consistency between UX and backend validation. While client-side validation provides immediate feedback to users, server-side validation is crucial for security and data integrity. This dual approach creates a seamless and secure user journey.</a:t>
            </a:r>
            <a:endParaRPr lang="en-US" sz="960" dirty="0"/>
          </a:p>
        </p:txBody>
      </p:sp>
      <p:sp>
        <p:nvSpPr>
          <p:cNvPr id="45" name="Text 21"/>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46" name="Text 22"/>
          <p:cNvSpPr/>
          <p:nvPr/>
        </p:nvSpPr>
        <p:spPr>
          <a:xfrm>
            <a:off x="11492061" y="6575971"/>
            <a:ext cx="474166"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11/16</a:t>
            </a:r>
            <a:endParaRPr lang="en-US" sz="108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335387" y="990600"/>
            <a:ext cx="1726109" cy="476250"/>
          </a:xfrm>
          <a:prstGeom prst="rect">
            <a:avLst/>
          </a:prstGeom>
        </p:spPr>
      </p:pic>
      <p:pic>
        <p:nvPicPr>
          <p:cNvPr id="5" name="Image 3" descr="preencoded.png"/>
          <p:cNvPicPr>
            <a:picLocks noChangeAspect="1"/>
          </p:cNvPicPr>
          <p:nvPr/>
        </p:nvPicPr>
        <p:blipFill>
          <a:blip r:embed="rId6"/>
          <a:stretch>
            <a:fillRect/>
          </a:stretch>
        </p:blipFill>
        <p:spPr>
          <a:xfrm>
            <a:off x="3487787" y="1066800"/>
            <a:ext cx="285750" cy="304800"/>
          </a:xfrm>
          <a:prstGeom prst="rect">
            <a:avLst/>
          </a:prstGeom>
        </p:spPr>
      </p:pic>
      <p:pic>
        <p:nvPicPr>
          <p:cNvPr id="6" name="Image 4" descr="preencoded.png"/>
          <p:cNvPicPr>
            <a:picLocks noChangeAspect="1"/>
          </p:cNvPicPr>
          <p:nvPr/>
        </p:nvPicPr>
        <p:blipFill>
          <a:blip r:embed="rId7"/>
          <a:stretch>
            <a:fillRect/>
          </a:stretch>
        </p:blipFill>
        <p:spPr>
          <a:xfrm>
            <a:off x="5213896" y="1076325"/>
            <a:ext cx="266700" cy="304800"/>
          </a:xfrm>
          <a:prstGeom prst="rect">
            <a:avLst/>
          </a:prstGeom>
        </p:spPr>
      </p:pic>
      <p:pic>
        <p:nvPicPr>
          <p:cNvPr id="7" name="Image 5" descr="preencoded.png"/>
          <p:cNvPicPr>
            <a:picLocks noChangeAspect="1"/>
          </p:cNvPicPr>
          <p:nvPr/>
        </p:nvPicPr>
        <p:blipFill>
          <a:blip r:embed="rId8"/>
          <a:stretch>
            <a:fillRect/>
          </a:stretch>
        </p:blipFill>
        <p:spPr>
          <a:xfrm>
            <a:off x="5632996" y="990600"/>
            <a:ext cx="1542008" cy="476250"/>
          </a:xfrm>
          <a:prstGeom prst="rect">
            <a:avLst/>
          </a:prstGeom>
        </p:spPr>
      </p:pic>
      <p:pic>
        <p:nvPicPr>
          <p:cNvPr id="8" name="Image 6" descr="preencoded.png"/>
          <p:cNvPicPr>
            <a:picLocks noChangeAspect="1"/>
          </p:cNvPicPr>
          <p:nvPr/>
        </p:nvPicPr>
        <p:blipFill>
          <a:blip r:embed="rId9"/>
          <a:stretch>
            <a:fillRect/>
          </a:stretch>
        </p:blipFill>
        <p:spPr>
          <a:xfrm>
            <a:off x="5785396" y="1066800"/>
            <a:ext cx="200025" cy="304800"/>
          </a:xfrm>
          <a:prstGeom prst="rect">
            <a:avLst/>
          </a:prstGeom>
        </p:spPr>
      </p:pic>
      <p:pic>
        <p:nvPicPr>
          <p:cNvPr id="9" name="Image 7" descr="preencoded.png"/>
          <p:cNvPicPr>
            <a:picLocks noChangeAspect="1"/>
          </p:cNvPicPr>
          <p:nvPr/>
        </p:nvPicPr>
        <p:blipFill>
          <a:blip r:embed="rId7"/>
          <a:stretch>
            <a:fillRect/>
          </a:stretch>
        </p:blipFill>
        <p:spPr>
          <a:xfrm>
            <a:off x="7327404" y="1076325"/>
            <a:ext cx="266700" cy="304800"/>
          </a:xfrm>
          <a:prstGeom prst="rect">
            <a:avLst/>
          </a:prstGeom>
        </p:spPr>
      </p:pic>
      <p:pic>
        <p:nvPicPr>
          <p:cNvPr id="10" name="Image 8" descr="preencoded.png"/>
          <p:cNvPicPr>
            <a:picLocks noChangeAspect="1"/>
          </p:cNvPicPr>
          <p:nvPr/>
        </p:nvPicPr>
        <p:blipFill>
          <a:blip r:embed="rId10"/>
          <a:stretch>
            <a:fillRect/>
          </a:stretch>
        </p:blipFill>
        <p:spPr>
          <a:xfrm>
            <a:off x="7746504" y="990600"/>
            <a:ext cx="1110109" cy="476250"/>
          </a:xfrm>
          <a:prstGeom prst="rect">
            <a:avLst/>
          </a:prstGeom>
        </p:spPr>
      </p:pic>
      <p:pic>
        <p:nvPicPr>
          <p:cNvPr id="11" name="Image 9" descr="preencoded.png"/>
          <p:cNvPicPr>
            <a:picLocks noChangeAspect="1"/>
          </p:cNvPicPr>
          <p:nvPr/>
        </p:nvPicPr>
        <p:blipFill>
          <a:blip r:embed="rId11"/>
          <a:stretch>
            <a:fillRect/>
          </a:stretch>
        </p:blipFill>
        <p:spPr>
          <a:xfrm>
            <a:off x="7898904" y="1066800"/>
            <a:ext cx="285750" cy="304800"/>
          </a:xfrm>
          <a:prstGeom prst="rect">
            <a:avLst/>
          </a:prstGeom>
        </p:spPr>
      </p:pic>
      <p:pic>
        <p:nvPicPr>
          <p:cNvPr id="12" name="Image 10" descr="preencoded.png"/>
          <p:cNvPicPr>
            <a:picLocks noChangeAspect="1"/>
          </p:cNvPicPr>
          <p:nvPr/>
        </p:nvPicPr>
        <p:blipFill>
          <a:blip r:embed="rId12"/>
          <a:stretch>
            <a:fillRect/>
          </a:stretch>
        </p:blipFill>
        <p:spPr>
          <a:xfrm>
            <a:off x="304800" y="1695450"/>
            <a:ext cx="3759101" cy="1562100"/>
          </a:xfrm>
          <a:prstGeom prst="rect">
            <a:avLst/>
          </a:prstGeom>
        </p:spPr>
      </p:pic>
      <p:pic>
        <p:nvPicPr>
          <p:cNvPr id="13" name="Image 11" descr="preencoded.png"/>
          <p:cNvPicPr>
            <a:picLocks noChangeAspect="1"/>
          </p:cNvPicPr>
          <p:nvPr/>
        </p:nvPicPr>
        <p:blipFill>
          <a:blip r:embed="rId13"/>
          <a:stretch>
            <a:fillRect/>
          </a:stretch>
        </p:blipFill>
        <p:spPr>
          <a:xfrm>
            <a:off x="457200" y="1847850"/>
            <a:ext cx="475059" cy="476250"/>
          </a:xfrm>
          <a:prstGeom prst="rect">
            <a:avLst/>
          </a:prstGeom>
        </p:spPr>
      </p:pic>
      <p:pic>
        <p:nvPicPr>
          <p:cNvPr id="14" name="Image 12" descr="preencoded.png"/>
          <p:cNvPicPr>
            <a:picLocks noChangeAspect="1"/>
          </p:cNvPicPr>
          <p:nvPr/>
        </p:nvPicPr>
        <p:blipFill>
          <a:blip r:embed="rId14"/>
          <a:stretch>
            <a:fillRect/>
          </a:stretch>
        </p:blipFill>
        <p:spPr>
          <a:xfrm>
            <a:off x="580430" y="1971675"/>
            <a:ext cx="228600" cy="228600"/>
          </a:xfrm>
          <a:prstGeom prst="rect">
            <a:avLst/>
          </a:prstGeom>
        </p:spPr>
      </p:pic>
      <p:pic>
        <p:nvPicPr>
          <p:cNvPr id="15" name="Image 13" descr="preencoded.png"/>
          <p:cNvPicPr>
            <a:picLocks noChangeAspect="1"/>
          </p:cNvPicPr>
          <p:nvPr/>
        </p:nvPicPr>
        <p:blipFill>
          <a:blip r:embed="rId15"/>
          <a:stretch>
            <a:fillRect/>
          </a:stretch>
        </p:blipFill>
        <p:spPr>
          <a:xfrm>
            <a:off x="4216301" y="1695450"/>
            <a:ext cx="3759250" cy="1562100"/>
          </a:xfrm>
          <a:prstGeom prst="rect">
            <a:avLst/>
          </a:prstGeom>
        </p:spPr>
      </p:pic>
      <p:pic>
        <p:nvPicPr>
          <p:cNvPr id="16" name="Image 14" descr="preencoded.png"/>
          <p:cNvPicPr>
            <a:picLocks noChangeAspect="1"/>
          </p:cNvPicPr>
          <p:nvPr/>
        </p:nvPicPr>
        <p:blipFill>
          <a:blip r:embed="rId16"/>
          <a:stretch>
            <a:fillRect/>
          </a:stretch>
        </p:blipFill>
        <p:spPr>
          <a:xfrm>
            <a:off x="4368701" y="1847850"/>
            <a:ext cx="476250" cy="476250"/>
          </a:xfrm>
          <a:prstGeom prst="rect">
            <a:avLst/>
          </a:prstGeom>
        </p:spPr>
      </p:pic>
      <p:pic>
        <p:nvPicPr>
          <p:cNvPr id="17" name="Image 15" descr="preencoded.png"/>
          <p:cNvPicPr>
            <a:picLocks noChangeAspect="1"/>
          </p:cNvPicPr>
          <p:nvPr/>
        </p:nvPicPr>
        <p:blipFill>
          <a:blip r:embed="rId17"/>
          <a:stretch>
            <a:fillRect/>
          </a:stretch>
        </p:blipFill>
        <p:spPr>
          <a:xfrm>
            <a:off x="4521101" y="1971675"/>
            <a:ext cx="171450" cy="228600"/>
          </a:xfrm>
          <a:prstGeom prst="rect">
            <a:avLst/>
          </a:prstGeom>
        </p:spPr>
      </p:pic>
      <p:pic>
        <p:nvPicPr>
          <p:cNvPr id="18" name="Image 16" descr="preencoded.png"/>
          <p:cNvPicPr>
            <a:picLocks noChangeAspect="1"/>
          </p:cNvPicPr>
          <p:nvPr/>
        </p:nvPicPr>
        <p:blipFill>
          <a:blip r:embed="rId18"/>
          <a:stretch>
            <a:fillRect/>
          </a:stretch>
        </p:blipFill>
        <p:spPr>
          <a:xfrm>
            <a:off x="8127950" y="1695450"/>
            <a:ext cx="3759101" cy="1562100"/>
          </a:xfrm>
          <a:prstGeom prst="rect">
            <a:avLst/>
          </a:prstGeom>
        </p:spPr>
      </p:pic>
      <p:pic>
        <p:nvPicPr>
          <p:cNvPr id="19" name="Image 17" descr="preencoded.png"/>
          <p:cNvPicPr>
            <a:picLocks noChangeAspect="1"/>
          </p:cNvPicPr>
          <p:nvPr/>
        </p:nvPicPr>
        <p:blipFill>
          <a:blip r:embed="rId19"/>
          <a:stretch>
            <a:fillRect/>
          </a:stretch>
        </p:blipFill>
        <p:spPr>
          <a:xfrm>
            <a:off x="8280350" y="1847850"/>
            <a:ext cx="476250" cy="476250"/>
          </a:xfrm>
          <a:prstGeom prst="rect">
            <a:avLst/>
          </a:prstGeom>
        </p:spPr>
      </p:pic>
      <p:pic>
        <p:nvPicPr>
          <p:cNvPr id="20" name="Image 18" descr="preencoded.png"/>
          <p:cNvPicPr>
            <a:picLocks noChangeAspect="1"/>
          </p:cNvPicPr>
          <p:nvPr/>
        </p:nvPicPr>
        <p:blipFill>
          <a:blip r:embed="rId20"/>
          <a:stretch>
            <a:fillRect/>
          </a:stretch>
        </p:blipFill>
        <p:spPr>
          <a:xfrm>
            <a:off x="8404175" y="1971675"/>
            <a:ext cx="228600" cy="228600"/>
          </a:xfrm>
          <a:prstGeom prst="rect">
            <a:avLst/>
          </a:prstGeom>
        </p:spPr>
      </p:pic>
      <p:pic>
        <p:nvPicPr>
          <p:cNvPr id="21" name="Image 19" descr="preencoded.png"/>
          <p:cNvPicPr>
            <a:picLocks noChangeAspect="1"/>
          </p:cNvPicPr>
          <p:nvPr/>
        </p:nvPicPr>
        <p:blipFill>
          <a:blip r:embed="rId21"/>
          <a:stretch>
            <a:fillRect/>
          </a:stretch>
        </p:blipFill>
        <p:spPr>
          <a:xfrm>
            <a:off x="304800" y="3638550"/>
            <a:ext cx="11582400" cy="1333500"/>
          </a:xfrm>
          <a:prstGeom prst="rect">
            <a:avLst/>
          </a:prstGeom>
        </p:spPr>
      </p:pic>
      <p:pic>
        <p:nvPicPr>
          <p:cNvPr id="22" name="Image 20" descr="preencoded.png"/>
          <p:cNvPicPr>
            <a:picLocks noChangeAspect="1"/>
          </p:cNvPicPr>
          <p:nvPr/>
        </p:nvPicPr>
        <p:blipFill>
          <a:blip r:embed="rId22"/>
          <a:stretch>
            <a:fillRect/>
          </a:stretch>
        </p:blipFill>
        <p:spPr>
          <a:xfrm>
            <a:off x="0" y="6499771"/>
            <a:ext cx="12192000" cy="358229"/>
          </a:xfrm>
          <a:prstGeom prst="rect">
            <a:avLst/>
          </a:prstGeom>
        </p:spPr>
      </p:pic>
      <p:sp>
        <p:nvSpPr>
          <p:cNvPr id="23" name="Text 0"/>
          <p:cNvSpPr/>
          <p:nvPr/>
        </p:nvSpPr>
        <p:spPr>
          <a:xfrm>
            <a:off x="304800" y="152400"/>
            <a:ext cx="115824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Live Demo Flow</a:t>
            </a:r>
            <a:endParaRPr lang="en-US" sz="2700" dirty="0"/>
          </a:p>
        </p:txBody>
      </p:sp>
      <p:sp>
        <p:nvSpPr>
          <p:cNvPr id="24" name="Text 1"/>
          <p:cNvSpPr/>
          <p:nvPr/>
        </p:nvSpPr>
        <p:spPr>
          <a:xfrm>
            <a:off x="3797171" y="1152525"/>
            <a:ext cx="1213009" cy="200025"/>
          </a:xfrm>
          <a:prstGeom prst="rect">
            <a:avLst/>
          </a:prstGeom>
          <a:noFill/>
          <a:ln/>
        </p:spPr>
        <p:txBody>
          <a:bodyPr vert="horz" wrap="square" lIns="0" tIns="0" rIns="0" bIns="0" rtlCol="0" anchor="t"/>
          <a:lstStyle/>
          <a:p>
            <a:pPr marL="0" indent="0" algn="ctr">
              <a:lnSpc>
                <a:spcPts val="2100"/>
              </a:lnSpc>
              <a:buNone/>
            </a:pPr>
            <a:r>
              <a:rPr lang="en-US" sz="1350" b="1" dirty="0">
                <a:solidFill>
                  <a:srgbClr val="000000"/>
                </a:solidFill>
                <a:latin typeface="ui-sans-serif" pitchFamily="34" charset="0"/>
                <a:ea typeface="ui-sans-serif" pitchFamily="34" charset="-122"/>
                <a:cs typeface="ui-sans-serif" pitchFamily="34" charset="-120"/>
              </a:rPr>
              <a:t>Live Demo</a:t>
            </a:r>
            <a:endParaRPr lang="en-US" sz="1350" dirty="0"/>
          </a:p>
        </p:txBody>
      </p:sp>
      <p:sp>
        <p:nvSpPr>
          <p:cNvPr id="25" name="Text 2"/>
          <p:cNvSpPr/>
          <p:nvPr/>
        </p:nvSpPr>
        <p:spPr>
          <a:xfrm>
            <a:off x="6018892" y="1152525"/>
            <a:ext cx="1094958" cy="200025"/>
          </a:xfrm>
          <a:prstGeom prst="rect">
            <a:avLst/>
          </a:prstGeom>
          <a:noFill/>
          <a:ln/>
        </p:spPr>
        <p:txBody>
          <a:bodyPr vert="horz" wrap="square" lIns="0" tIns="0" rIns="0" bIns="0" rtlCol="0" anchor="t"/>
          <a:lstStyle/>
          <a:p>
            <a:pPr marL="0" indent="0" algn="ctr">
              <a:lnSpc>
                <a:spcPts val="2100"/>
              </a:lnSpc>
              <a:buNone/>
            </a:pPr>
            <a:r>
              <a:rPr lang="en-US" sz="1350" b="1" dirty="0">
                <a:solidFill>
                  <a:srgbClr val="000000"/>
                </a:solidFill>
                <a:latin typeface="ui-sans-serif" pitchFamily="34" charset="0"/>
                <a:ea typeface="ui-sans-serif" pitchFamily="34" charset="-122"/>
                <a:cs typeface="ui-sans-serif" pitchFamily="34" charset="-120"/>
              </a:rPr>
              <a:t>Database</a:t>
            </a:r>
            <a:endParaRPr lang="en-US" sz="1350" dirty="0"/>
          </a:p>
        </p:txBody>
      </p:sp>
      <p:sp>
        <p:nvSpPr>
          <p:cNvPr id="26" name="Text 3"/>
          <p:cNvSpPr/>
          <p:nvPr/>
        </p:nvSpPr>
        <p:spPr>
          <a:xfrm>
            <a:off x="8269888" y="1152525"/>
            <a:ext cx="473809" cy="200025"/>
          </a:xfrm>
          <a:prstGeom prst="rect">
            <a:avLst/>
          </a:prstGeom>
          <a:noFill/>
          <a:ln/>
        </p:spPr>
        <p:txBody>
          <a:bodyPr vert="horz" wrap="square" lIns="0" tIns="0" rIns="0" bIns="0" rtlCol="0" anchor="t"/>
          <a:lstStyle/>
          <a:p>
            <a:pPr marL="0" indent="0" algn="ctr">
              <a:lnSpc>
                <a:spcPts val="2100"/>
              </a:lnSpc>
              <a:buNone/>
            </a:pPr>
            <a:r>
              <a:rPr lang="en-US" sz="1350" b="1" dirty="0">
                <a:solidFill>
                  <a:srgbClr val="000000"/>
                </a:solidFill>
                <a:latin typeface="ui-sans-serif" pitchFamily="34" charset="0"/>
                <a:ea typeface="ui-sans-serif" pitchFamily="34" charset="-122"/>
                <a:cs typeface="ui-sans-serif" pitchFamily="34" charset="-120"/>
              </a:rPr>
              <a:t>PHP</a:t>
            </a:r>
            <a:endParaRPr lang="en-US" sz="1350" dirty="0"/>
          </a:p>
        </p:txBody>
      </p:sp>
      <p:sp>
        <p:nvSpPr>
          <p:cNvPr id="27" name="Text 4"/>
          <p:cNvSpPr/>
          <p:nvPr/>
        </p:nvSpPr>
        <p:spPr>
          <a:xfrm>
            <a:off x="1084659" y="1847850"/>
            <a:ext cx="339221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1. Dynamic About Page</a:t>
            </a:r>
            <a:endParaRPr lang="en-US" sz="1500" dirty="0"/>
          </a:p>
        </p:txBody>
      </p:sp>
      <p:sp>
        <p:nvSpPr>
          <p:cNvPr id="28" name="Text 5"/>
          <p:cNvSpPr/>
          <p:nvPr/>
        </p:nvSpPr>
        <p:spPr>
          <a:xfrm>
            <a:off x="1084659" y="2190750"/>
            <a:ext cx="2826841"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Shows database-driven contributions</a:t>
            </a:r>
            <a:endParaRPr lang="en-US" sz="1200" dirty="0"/>
          </a:p>
        </p:txBody>
      </p:sp>
      <p:sp>
        <p:nvSpPr>
          <p:cNvPr id="29" name="Text 6"/>
          <p:cNvSpPr/>
          <p:nvPr/>
        </p:nvSpPr>
        <p:spPr>
          <a:xfrm>
            <a:off x="1075134" y="2724150"/>
            <a:ext cx="3017341"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DB-driven content</a:t>
            </a:r>
            <a:endParaRPr lang="en-US" sz="1050" dirty="0"/>
          </a:p>
        </p:txBody>
      </p:sp>
      <p:sp>
        <p:nvSpPr>
          <p:cNvPr id="30" name="Text 7"/>
          <p:cNvSpPr/>
          <p:nvPr/>
        </p:nvSpPr>
        <p:spPr>
          <a:xfrm>
            <a:off x="1075134" y="2914650"/>
            <a:ext cx="362081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Project contributions</a:t>
            </a:r>
            <a:endParaRPr lang="en-US" sz="1050" dirty="0"/>
          </a:p>
        </p:txBody>
      </p:sp>
      <p:sp>
        <p:nvSpPr>
          <p:cNvPr id="31" name="Text 8"/>
          <p:cNvSpPr/>
          <p:nvPr/>
        </p:nvSpPr>
        <p:spPr>
          <a:xfrm>
            <a:off x="4997351" y="1847850"/>
            <a:ext cx="253781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2. Form Submission</a:t>
            </a:r>
            <a:endParaRPr lang="en-US" sz="1500" dirty="0"/>
          </a:p>
        </p:txBody>
      </p:sp>
      <p:sp>
        <p:nvSpPr>
          <p:cNvPr id="32" name="Text 9"/>
          <p:cNvSpPr/>
          <p:nvPr/>
        </p:nvSpPr>
        <p:spPr>
          <a:xfrm>
            <a:off x="4997351" y="2190750"/>
            <a:ext cx="2537817"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EOI number generation</a:t>
            </a:r>
            <a:endParaRPr lang="en-US" sz="1200" dirty="0"/>
          </a:p>
        </p:txBody>
      </p:sp>
      <p:sp>
        <p:nvSpPr>
          <p:cNvPr id="33" name="Text 10"/>
          <p:cNvSpPr/>
          <p:nvPr/>
        </p:nvSpPr>
        <p:spPr>
          <a:xfrm>
            <a:off x="4987826" y="2495550"/>
            <a:ext cx="2766417"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Server-side validation</a:t>
            </a:r>
            <a:endParaRPr lang="en-US" sz="1050" dirty="0"/>
          </a:p>
        </p:txBody>
      </p:sp>
      <p:sp>
        <p:nvSpPr>
          <p:cNvPr id="34" name="Text 11"/>
          <p:cNvSpPr/>
          <p:nvPr/>
        </p:nvSpPr>
        <p:spPr>
          <a:xfrm>
            <a:off x="4987826" y="2686050"/>
            <a:ext cx="2766417"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Database insertion</a:t>
            </a:r>
            <a:endParaRPr lang="en-US" sz="1050" dirty="0"/>
          </a:p>
        </p:txBody>
      </p:sp>
      <p:sp>
        <p:nvSpPr>
          <p:cNvPr id="35" name="Text 12"/>
          <p:cNvSpPr/>
          <p:nvPr/>
        </p:nvSpPr>
        <p:spPr>
          <a:xfrm>
            <a:off x="8909000" y="1847850"/>
            <a:ext cx="2768739"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3. Dynamic Jobs Page</a:t>
            </a:r>
            <a:endParaRPr lang="en-US" sz="1500" dirty="0"/>
          </a:p>
        </p:txBody>
      </p:sp>
      <p:sp>
        <p:nvSpPr>
          <p:cNvPr id="36" name="Text 13"/>
          <p:cNvSpPr/>
          <p:nvPr/>
        </p:nvSpPr>
        <p:spPr>
          <a:xfrm>
            <a:off x="8909000" y="2190750"/>
            <a:ext cx="276873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Real-time updates</a:t>
            </a:r>
            <a:endParaRPr lang="en-US" sz="1200" dirty="0"/>
          </a:p>
        </p:txBody>
      </p:sp>
      <p:sp>
        <p:nvSpPr>
          <p:cNvPr id="37" name="Text 14"/>
          <p:cNvSpPr/>
          <p:nvPr/>
        </p:nvSpPr>
        <p:spPr>
          <a:xfrm>
            <a:off x="8899475" y="2495550"/>
            <a:ext cx="2997339"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Database changes</a:t>
            </a:r>
            <a:endParaRPr lang="en-US" sz="1050" dirty="0"/>
          </a:p>
        </p:txBody>
      </p:sp>
      <p:sp>
        <p:nvSpPr>
          <p:cNvPr id="38" name="Text 15"/>
          <p:cNvSpPr/>
          <p:nvPr/>
        </p:nvSpPr>
        <p:spPr>
          <a:xfrm>
            <a:off x="8899475" y="2686050"/>
            <a:ext cx="2497782"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Live updates</a:t>
            </a:r>
            <a:endParaRPr lang="en-US" sz="1050" dirty="0"/>
          </a:p>
        </p:txBody>
      </p:sp>
      <p:sp>
        <p:nvSpPr>
          <p:cNvPr id="39" name="Text 16"/>
          <p:cNvSpPr/>
          <p:nvPr/>
        </p:nvSpPr>
        <p:spPr>
          <a:xfrm>
            <a:off x="457200" y="3790950"/>
            <a:ext cx="112776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Demo Sequence:</a:t>
            </a:r>
            <a:endParaRPr lang="en-US" sz="1350" dirty="0"/>
          </a:p>
        </p:txBody>
      </p:sp>
      <p:sp>
        <p:nvSpPr>
          <p:cNvPr id="40" name="Text 17"/>
          <p:cNvSpPr/>
          <p:nvPr/>
        </p:nvSpPr>
        <p:spPr>
          <a:xfrm>
            <a:off x="460623" y="4133850"/>
            <a:ext cx="114681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About → Shows database-driven contributions</a:t>
            </a:r>
            <a:endParaRPr lang="en-US" sz="1200" dirty="0"/>
          </a:p>
        </p:txBody>
      </p:sp>
      <p:sp>
        <p:nvSpPr>
          <p:cNvPr id="41" name="Text 18"/>
          <p:cNvSpPr/>
          <p:nvPr/>
        </p:nvSpPr>
        <p:spPr>
          <a:xfrm>
            <a:off x="460623" y="4362450"/>
            <a:ext cx="114681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Apply → Submit test form; process_eoi.php returns EOI number</a:t>
            </a:r>
            <a:endParaRPr lang="en-US" sz="1200" dirty="0"/>
          </a:p>
        </p:txBody>
      </p:sp>
      <p:sp>
        <p:nvSpPr>
          <p:cNvPr id="42" name="Text 19"/>
          <p:cNvSpPr/>
          <p:nvPr/>
        </p:nvSpPr>
        <p:spPr>
          <a:xfrm>
            <a:off x="460623" y="4591050"/>
            <a:ext cx="13761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Jobs → Edit a row in phpMyAdmin; refresh page to show dynamic change</a:t>
            </a:r>
            <a:endParaRPr lang="en-US" sz="1200" dirty="0"/>
          </a:p>
        </p:txBody>
      </p:sp>
      <p:sp>
        <p:nvSpPr>
          <p:cNvPr id="43" name="Text 20"/>
          <p:cNvSpPr/>
          <p:nvPr/>
        </p:nvSpPr>
        <p:spPr>
          <a:xfrm>
            <a:off x="304800" y="5124450"/>
            <a:ext cx="11582400" cy="365522"/>
          </a:xfrm>
          <a:prstGeom prst="rect">
            <a:avLst/>
          </a:prstGeom>
          <a:noFill/>
          <a:ln/>
        </p:spPr>
        <p:txBody>
          <a:bodyPr vert="horz" wrap="square" lIns="0" tIns="0" rIns="0" bIns="0" rtlCol="0" anchor="t"/>
          <a:lstStyle/>
          <a:p>
            <a:pPr marL="0" indent="0">
              <a:lnSpc>
                <a:spcPts val="1440"/>
              </a:lnSpc>
              <a:buNone/>
            </a:pPr>
            <a:r>
              <a:rPr lang="en-US" sz="960" b="1" i="1" dirty="0">
                <a:solidFill>
                  <a:srgbClr val="555555"/>
                </a:solidFill>
                <a:latin typeface="ui-sans-serif" pitchFamily="34" charset="0"/>
                <a:ea typeface="ui-sans-serif" pitchFamily="34" charset="-122"/>
                <a:cs typeface="ui-sans-serif" pitchFamily="34" charset="-120"/>
              </a:rPr>
              <a:t>Speaker Notes: </a:t>
            </a:r>
            <a:r>
              <a:rPr lang="en-US" sz="960" i="1" dirty="0">
                <a:solidFill>
                  <a:srgbClr val="555555"/>
                </a:solidFill>
                <a:latin typeface="ui-sans-serif" pitchFamily="34" charset="0"/>
                <a:ea typeface="ui-sans-serif" pitchFamily="34" charset="-122"/>
                <a:cs typeface="ui-sans-serif" pitchFamily="34" charset="-120"/>
              </a:rPr>
              <a:t>Let's walk through our live demo. First, we'll look at the About page, which now pulls content from our database. Next, we'll submit a test form to demonstrate the server-side validation and EOI number generation. Finally, we'll edit a job listing in phpMyAdmin and show how the changes immediately reflect on the live Jobs page.</a:t>
            </a:r>
            <a:endParaRPr lang="en-US" sz="960" dirty="0"/>
          </a:p>
        </p:txBody>
      </p:sp>
      <p:sp>
        <p:nvSpPr>
          <p:cNvPr id="44" name="Text 21"/>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45" name="Text 22"/>
          <p:cNvSpPr/>
          <p:nvPr/>
        </p:nvSpPr>
        <p:spPr>
          <a:xfrm>
            <a:off x="11492061" y="6575971"/>
            <a:ext cx="474166"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13/16</a:t>
            </a:r>
            <a:endParaRPr lang="en-US" sz="108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990600"/>
            <a:ext cx="5638800" cy="3314700"/>
          </a:xfrm>
          <a:prstGeom prst="rect">
            <a:avLst/>
          </a:prstGeom>
        </p:spPr>
      </p:pic>
      <p:pic>
        <p:nvPicPr>
          <p:cNvPr id="5" name="Image 3" descr="preencoded.png"/>
          <p:cNvPicPr>
            <a:picLocks noChangeAspect="1"/>
          </p:cNvPicPr>
          <p:nvPr/>
        </p:nvPicPr>
        <p:blipFill>
          <a:blip r:embed="rId6"/>
          <a:stretch>
            <a:fillRect/>
          </a:stretch>
        </p:blipFill>
        <p:spPr>
          <a:xfrm>
            <a:off x="533400" y="1247775"/>
            <a:ext cx="285750" cy="228600"/>
          </a:xfrm>
          <a:prstGeom prst="rect">
            <a:avLst/>
          </a:prstGeom>
        </p:spPr>
      </p:pic>
      <p:pic>
        <p:nvPicPr>
          <p:cNvPr id="6" name="Image 4" descr="preencoded.png"/>
          <p:cNvPicPr>
            <a:picLocks noChangeAspect="1"/>
          </p:cNvPicPr>
          <p:nvPr/>
        </p:nvPicPr>
        <p:blipFill>
          <a:blip r:embed="rId7"/>
          <a:stretch>
            <a:fillRect/>
          </a:stretch>
        </p:blipFill>
        <p:spPr>
          <a:xfrm>
            <a:off x="533400" y="1704975"/>
            <a:ext cx="228600" cy="228600"/>
          </a:xfrm>
          <a:prstGeom prst="rect">
            <a:avLst/>
          </a:prstGeom>
        </p:spPr>
      </p:pic>
      <p:pic>
        <p:nvPicPr>
          <p:cNvPr id="7" name="Image 5" descr="preencoded.png"/>
          <p:cNvPicPr>
            <a:picLocks noChangeAspect="1"/>
          </p:cNvPicPr>
          <p:nvPr/>
        </p:nvPicPr>
        <p:blipFill>
          <a:blip r:embed="rId8"/>
          <a:stretch>
            <a:fillRect/>
          </a:stretch>
        </p:blipFill>
        <p:spPr>
          <a:xfrm>
            <a:off x="533400" y="2581275"/>
            <a:ext cx="200025" cy="228600"/>
          </a:xfrm>
          <a:prstGeom prst="rect">
            <a:avLst/>
          </a:prstGeom>
        </p:spPr>
      </p:pic>
      <p:pic>
        <p:nvPicPr>
          <p:cNvPr id="8" name="Image 6" descr="preencoded.png"/>
          <p:cNvPicPr>
            <a:picLocks noChangeAspect="1"/>
          </p:cNvPicPr>
          <p:nvPr/>
        </p:nvPicPr>
        <p:blipFill>
          <a:blip r:embed="rId9"/>
          <a:stretch>
            <a:fillRect/>
          </a:stretch>
        </p:blipFill>
        <p:spPr>
          <a:xfrm>
            <a:off x="533400" y="3457575"/>
            <a:ext cx="228600" cy="228600"/>
          </a:xfrm>
          <a:prstGeom prst="rect">
            <a:avLst/>
          </a:prstGeom>
        </p:spPr>
      </p:pic>
      <p:pic>
        <p:nvPicPr>
          <p:cNvPr id="9" name="Image 7" descr="preencoded.png"/>
          <p:cNvPicPr>
            <a:picLocks noChangeAspect="1"/>
          </p:cNvPicPr>
          <p:nvPr/>
        </p:nvPicPr>
        <p:blipFill>
          <a:blip r:embed="rId5"/>
          <a:stretch>
            <a:fillRect/>
          </a:stretch>
        </p:blipFill>
        <p:spPr>
          <a:xfrm>
            <a:off x="6248400" y="990600"/>
            <a:ext cx="5638800" cy="3314700"/>
          </a:xfrm>
          <a:prstGeom prst="rect">
            <a:avLst/>
          </a:prstGeom>
        </p:spPr>
      </p:pic>
      <p:pic>
        <p:nvPicPr>
          <p:cNvPr id="10" name="Image 8" descr="preencoded.png"/>
          <p:cNvPicPr>
            <a:picLocks noChangeAspect="1"/>
          </p:cNvPicPr>
          <p:nvPr/>
        </p:nvPicPr>
        <p:blipFill>
          <a:blip r:embed="rId10"/>
          <a:stretch>
            <a:fillRect/>
          </a:stretch>
        </p:blipFill>
        <p:spPr>
          <a:xfrm>
            <a:off x="6477000" y="1247775"/>
            <a:ext cx="228600" cy="228600"/>
          </a:xfrm>
          <a:prstGeom prst="rect">
            <a:avLst/>
          </a:prstGeom>
        </p:spPr>
      </p:pic>
      <p:pic>
        <p:nvPicPr>
          <p:cNvPr id="11" name="Image 9" descr="preencoded.png"/>
          <p:cNvPicPr>
            <a:picLocks noChangeAspect="1"/>
          </p:cNvPicPr>
          <p:nvPr/>
        </p:nvPicPr>
        <p:blipFill>
          <a:blip r:embed="rId11"/>
          <a:stretch>
            <a:fillRect/>
          </a:stretch>
        </p:blipFill>
        <p:spPr>
          <a:xfrm>
            <a:off x="6477000" y="1704975"/>
            <a:ext cx="228600" cy="228600"/>
          </a:xfrm>
          <a:prstGeom prst="rect">
            <a:avLst/>
          </a:prstGeom>
        </p:spPr>
      </p:pic>
      <p:pic>
        <p:nvPicPr>
          <p:cNvPr id="12" name="Image 10" descr="preencoded.png"/>
          <p:cNvPicPr>
            <a:picLocks noChangeAspect="1"/>
          </p:cNvPicPr>
          <p:nvPr/>
        </p:nvPicPr>
        <p:blipFill>
          <a:blip r:embed="rId12"/>
          <a:stretch>
            <a:fillRect/>
          </a:stretch>
        </p:blipFill>
        <p:spPr>
          <a:xfrm>
            <a:off x="6477000" y="2352675"/>
            <a:ext cx="285750" cy="228600"/>
          </a:xfrm>
          <a:prstGeom prst="rect">
            <a:avLst/>
          </a:prstGeom>
        </p:spPr>
      </p:pic>
      <p:pic>
        <p:nvPicPr>
          <p:cNvPr id="13" name="Image 11" descr="preencoded.png"/>
          <p:cNvPicPr>
            <a:picLocks noChangeAspect="1"/>
          </p:cNvPicPr>
          <p:nvPr/>
        </p:nvPicPr>
        <p:blipFill>
          <a:blip r:embed="rId13"/>
          <a:stretch>
            <a:fillRect/>
          </a:stretch>
        </p:blipFill>
        <p:spPr>
          <a:xfrm>
            <a:off x="6477000" y="3000375"/>
            <a:ext cx="171450" cy="228600"/>
          </a:xfrm>
          <a:prstGeom prst="rect">
            <a:avLst/>
          </a:prstGeom>
        </p:spPr>
      </p:pic>
      <p:pic>
        <p:nvPicPr>
          <p:cNvPr id="14" name="Image 12" descr="preencoded.png"/>
          <p:cNvPicPr>
            <a:picLocks noChangeAspect="1"/>
          </p:cNvPicPr>
          <p:nvPr/>
        </p:nvPicPr>
        <p:blipFill>
          <a:blip r:embed="rId14"/>
          <a:stretch>
            <a:fillRect/>
          </a:stretch>
        </p:blipFill>
        <p:spPr>
          <a:xfrm>
            <a:off x="0" y="6499771"/>
            <a:ext cx="12192000" cy="358229"/>
          </a:xfrm>
          <a:prstGeom prst="rect">
            <a:avLst/>
          </a:prstGeom>
        </p:spPr>
      </p:pic>
      <p:sp>
        <p:nvSpPr>
          <p:cNvPr id="15" name="Text 0"/>
          <p:cNvSpPr/>
          <p:nvPr/>
        </p:nvSpPr>
        <p:spPr>
          <a:xfrm>
            <a:off x="304800" y="152400"/>
            <a:ext cx="115824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Conclusion &amp; Next Steps</a:t>
            </a:r>
            <a:endParaRPr lang="en-US" sz="2700" dirty="0"/>
          </a:p>
        </p:txBody>
      </p:sp>
      <p:sp>
        <p:nvSpPr>
          <p:cNvPr id="16" name="Text 1"/>
          <p:cNvSpPr/>
          <p:nvPr/>
        </p:nvSpPr>
        <p:spPr>
          <a:xfrm>
            <a:off x="895350" y="12192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What We Learned</a:t>
            </a:r>
            <a:endParaRPr lang="en-US" sz="1800" dirty="0"/>
          </a:p>
        </p:txBody>
      </p:sp>
      <p:sp>
        <p:nvSpPr>
          <p:cNvPr id="17" name="Text 2"/>
          <p:cNvSpPr/>
          <p:nvPr/>
        </p:nvSpPr>
        <p:spPr>
          <a:xfrm>
            <a:off x="914400" y="16764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Modularity</a:t>
            </a:r>
            <a:endParaRPr lang="en-US" sz="1500" dirty="0"/>
          </a:p>
        </p:txBody>
      </p:sp>
      <p:sp>
        <p:nvSpPr>
          <p:cNvPr id="18" name="Text 3"/>
          <p:cNvSpPr/>
          <p:nvPr/>
        </p:nvSpPr>
        <p:spPr>
          <a:xfrm>
            <a:off x="914400" y="1943100"/>
            <a:ext cx="48006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PHP includes streamline UI management and promote code reusability</a:t>
            </a:r>
            <a:endParaRPr lang="en-US" sz="1200" dirty="0"/>
          </a:p>
        </p:txBody>
      </p:sp>
      <p:sp>
        <p:nvSpPr>
          <p:cNvPr id="19" name="Text 4"/>
          <p:cNvSpPr/>
          <p:nvPr/>
        </p:nvSpPr>
        <p:spPr>
          <a:xfrm>
            <a:off x="885825" y="2552700"/>
            <a:ext cx="4829175"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Database Integration</a:t>
            </a:r>
            <a:endParaRPr lang="en-US" sz="1500" dirty="0"/>
          </a:p>
        </p:txBody>
      </p:sp>
      <p:sp>
        <p:nvSpPr>
          <p:cNvPr id="20" name="Text 5"/>
          <p:cNvSpPr/>
          <p:nvPr/>
        </p:nvSpPr>
        <p:spPr>
          <a:xfrm>
            <a:off x="885825" y="2819400"/>
            <a:ext cx="4829175"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MySQL enables dynamic content and efficient data management</a:t>
            </a:r>
            <a:endParaRPr lang="en-US" sz="1200" dirty="0"/>
          </a:p>
        </p:txBody>
      </p:sp>
      <p:sp>
        <p:nvSpPr>
          <p:cNvPr id="21" name="Text 6"/>
          <p:cNvSpPr/>
          <p:nvPr/>
        </p:nvSpPr>
        <p:spPr>
          <a:xfrm>
            <a:off x="914400" y="3429000"/>
            <a:ext cx="4713982"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Validation</a:t>
            </a:r>
            <a:endParaRPr lang="en-US" sz="1500" dirty="0"/>
          </a:p>
        </p:txBody>
      </p:sp>
      <p:sp>
        <p:nvSpPr>
          <p:cNvPr id="22" name="Text 7"/>
          <p:cNvSpPr/>
          <p:nvPr/>
        </p:nvSpPr>
        <p:spPr>
          <a:xfrm>
            <a:off x="914400" y="3695700"/>
            <a:ext cx="5656778"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Server-side validation is crucial for data integrity and security</a:t>
            </a:r>
            <a:endParaRPr lang="en-US" sz="1200" dirty="0"/>
          </a:p>
        </p:txBody>
      </p:sp>
      <p:sp>
        <p:nvSpPr>
          <p:cNvPr id="23" name="Text 8"/>
          <p:cNvSpPr/>
          <p:nvPr/>
        </p:nvSpPr>
        <p:spPr>
          <a:xfrm>
            <a:off x="6781800" y="12192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Next Steps</a:t>
            </a:r>
            <a:endParaRPr lang="en-US" sz="1800" dirty="0"/>
          </a:p>
        </p:txBody>
      </p:sp>
      <p:sp>
        <p:nvSpPr>
          <p:cNvPr id="24" name="Text 9"/>
          <p:cNvSpPr/>
          <p:nvPr/>
        </p:nvSpPr>
        <p:spPr>
          <a:xfrm>
            <a:off x="6858000" y="1676400"/>
            <a:ext cx="4543723"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Manage.php Queries</a:t>
            </a:r>
            <a:endParaRPr lang="en-US" sz="1500" dirty="0"/>
          </a:p>
        </p:txBody>
      </p:sp>
      <p:sp>
        <p:nvSpPr>
          <p:cNvPr id="25" name="Text 10"/>
          <p:cNvSpPr/>
          <p:nvPr/>
        </p:nvSpPr>
        <p:spPr>
          <a:xfrm>
            <a:off x="6858000" y="1943100"/>
            <a:ext cx="5452467"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Develop administrative interfaces for content management</a:t>
            </a:r>
            <a:endParaRPr lang="en-US" sz="1200" dirty="0"/>
          </a:p>
        </p:txBody>
      </p:sp>
      <p:sp>
        <p:nvSpPr>
          <p:cNvPr id="26" name="Text 11"/>
          <p:cNvSpPr/>
          <p:nvPr/>
        </p:nvSpPr>
        <p:spPr>
          <a:xfrm>
            <a:off x="6915150" y="2324100"/>
            <a:ext cx="5146715"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Authentication Hardening</a:t>
            </a:r>
            <a:endParaRPr lang="en-US" sz="1500" dirty="0"/>
          </a:p>
        </p:txBody>
      </p:sp>
      <p:sp>
        <p:nvSpPr>
          <p:cNvPr id="27" name="Text 12"/>
          <p:cNvSpPr/>
          <p:nvPr/>
        </p:nvSpPr>
        <p:spPr>
          <a:xfrm>
            <a:off x="6915150" y="2590800"/>
            <a:ext cx="5146715"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Implement robust user authentication and authorization</a:t>
            </a:r>
            <a:endParaRPr lang="en-US" sz="1200" dirty="0"/>
          </a:p>
        </p:txBody>
      </p:sp>
      <p:sp>
        <p:nvSpPr>
          <p:cNvPr id="28" name="Text 13"/>
          <p:cNvSpPr/>
          <p:nvPr/>
        </p:nvSpPr>
        <p:spPr>
          <a:xfrm>
            <a:off x="6800850" y="2971800"/>
            <a:ext cx="48577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Deployment Checklist</a:t>
            </a:r>
            <a:endParaRPr lang="en-US" sz="1500" dirty="0"/>
          </a:p>
        </p:txBody>
      </p:sp>
      <p:sp>
        <p:nvSpPr>
          <p:cNvPr id="29" name="Text 14"/>
          <p:cNvSpPr/>
          <p:nvPr/>
        </p:nvSpPr>
        <p:spPr>
          <a:xfrm>
            <a:off x="6800850" y="3238500"/>
            <a:ext cx="48577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Prepare for production deployment with a comprehensive checklist</a:t>
            </a:r>
            <a:endParaRPr lang="en-US" sz="1200" dirty="0"/>
          </a:p>
        </p:txBody>
      </p:sp>
      <p:sp>
        <p:nvSpPr>
          <p:cNvPr id="30" name="Text 15"/>
          <p:cNvSpPr/>
          <p:nvPr/>
        </p:nvSpPr>
        <p:spPr>
          <a:xfrm>
            <a:off x="304800" y="4762500"/>
            <a:ext cx="11582400" cy="365522"/>
          </a:xfrm>
          <a:prstGeom prst="rect">
            <a:avLst/>
          </a:prstGeom>
          <a:noFill/>
          <a:ln/>
        </p:spPr>
        <p:txBody>
          <a:bodyPr vert="horz" wrap="square" lIns="0" tIns="0" rIns="0" bIns="0" rtlCol="0" anchor="t"/>
          <a:lstStyle/>
          <a:p>
            <a:pPr marL="0" indent="0">
              <a:lnSpc>
                <a:spcPts val="1440"/>
              </a:lnSpc>
              <a:buNone/>
            </a:pPr>
            <a:r>
              <a:rPr lang="en-US" sz="960" b="1" i="1" dirty="0">
                <a:solidFill>
                  <a:srgbClr val="555555"/>
                </a:solidFill>
                <a:latin typeface="ui-sans-serif" pitchFamily="34" charset="0"/>
                <a:ea typeface="ui-sans-serif" pitchFamily="34" charset="-122"/>
                <a:cs typeface="ui-sans-serif" pitchFamily="34" charset="-120"/>
              </a:rPr>
              <a:t>Speaker Notes (2:15-2:30): </a:t>
            </a:r>
            <a:r>
              <a:rPr lang="en-US" sz="960" i="1" dirty="0">
                <a:solidFill>
                  <a:srgbClr val="555555"/>
                </a:solidFill>
                <a:latin typeface="ui-sans-serif" pitchFamily="34" charset="0"/>
                <a:ea typeface="ui-sans-serif" pitchFamily="34" charset="-122"/>
                <a:cs typeface="ui-sans-serif" pitchFamily="34" charset="-120"/>
              </a:rPr>
              <a:t>This project successfully transformed a static website into a dynamic, database-driven application using PHP and MySQL. The experience provided valuable insights into modern web development practices.</a:t>
            </a:r>
            <a:endParaRPr lang="en-US" sz="960" dirty="0"/>
          </a:p>
        </p:txBody>
      </p:sp>
      <p:sp>
        <p:nvSpPr>
          <p:cNvPr id="31" name="Text 16"/>
          <p:cNvSpPr/>
          <p:nvPr/>
        </p:nvSpPr>
        <p:spPr>
          <a:xfrm>
            <a:off x="304800" y="5128022"/>
            <a:ext cx="11582400" cy="365522"/>
          </a:xfrm>
          <a:prstGeom prst="rect">
            <a:avLst/>
          </a:prstGeom>
          <a:noFill/>
          <a:ln/>
        </p:spPr>
        <p:txBody>
          <a:bodyPr vert="horz" wrap="square" lIns="0" tIns="0" rIns="0" bIns="0" rtlCol="0" anchor="t"/>
          <a:lstStyle/>
          <a:p>
            <a:pPr marL="0" indent="0">
              <a:lnSpc>
                <a:spcPts val="1440"/>
              </a:lnSpc>
              <a:buNone/>
            </a:pPr>
            <a:r>
              <a:rPr lang="en-US" sz="960" i="1" dirty="0">
                <a:solidFill>
                  <a:srgbClr val="555555"/>
                </a:solidFill>
                <a:latin typeface="ui-sans-serif" pitchFamily="34" charset="0"/>
                <a:ea typeface="ui-sans-serif" pitchFamily="34" charset="-122"/>
                <a:cs typeface="ui-sans-serif" pitchFamily="34" charset="-120"/>
              </a:rPr>
              <a:t>Looking ahead, we have several key steps to continue our development. First, we'll develop administrative interfaces for content management through PHP queries. Second, we need to implement robust user authentication and authorization to enhance security. Finally, we'll prepare a comprehensive deployment checklist to ensure smooth production deployment.</a:t>
            </a:r>
            <a:endParaRPr lang="en-US" sz="960" dirty="0"/>
          </a:p>
        </p:txBody>
      </p:sp>
      <p:sp>
        <p:nvSpPr>
          <p:cNvPr id="32" name="Text 17"/>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33" name="Text 18"/>
          <p:cNvSpPr/>
          <p:nvPr/>
        </p:nvSpPr>
        <p:spPr>
          <a:xfrm>
            <a:off x="11492061" y="6575971"/>
            <a:ext cx="474166"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15/16</a:t>
            </a:r>
            <a:endParaRPr lang="en-US" sz="108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2712690" y="1143000"/>
            <a:ext cx="6766471" cy="3429000"/>
          </a:xfrm>
          <a:prstGeom prst="rect">
            <a:avLst/>
          </a:prstGeom>
        </p:spPr>
      </p:pic>
      <p:pic>
        <p:nvPicPr>
          <p:cNvPr id="5" name="Image 3" descr="preencoded.png"/>
          <p:cNvPicPr>
            <a:picLocks noChangeAspect="1"/>
          </p:cNvPicPr>
          <p:nvPr/>
        </p:nvPicPr>
        <p:blipFill>
          <a:blip r:embed="rId6"/>
          <a:stretch>
            <a:fillRect/>
          </a:stretch>
        </p:blipFill>
        <p:spPr>
          <a:xfrm>
            <a:off x="5810101" y="1447800"/>
            <a:ext cx="571500" cy="571500"/>
          </a:xfrm>
          <a:prstGeom prst="rect">
            <a:avLst/>
          </a:prstGeom>
        </p:spPr>
      </p:pic>
      <p:pic>
        <p:nvPicPr>
          <p:cNvPr id="6" name="Image 4" descr="preencoded.png"/>
          <p:cNvPicPr>
            <a:picLocks noChangeAspect="1"/>
          </p:cNvPicPr>
          <p:nvPr/>
        </p:nvPicPr>
        <p:blipFill>
          <a:blip r:embed="rId7"/>
          <a:stretch>
            <a:fillRect/>
          </a:stretch>
        </p:blipFill>
        <p:spPr>
          <a:xfrm>
            <a:off x="4169866" y="3581400"/>
            <a:ext cx="361950" cy="342900"/>
          </a:xfrm>
          <a:prstGeom prst="rect">
            <a:avLst/>
          </a:prstGeom>
        </p:spPr>
      </p:pic>
      <p:pic>
        <p:nvPicPr>
          <p:cNvPr id="7" name="Image 5" descr="preencoded.png"/>
          <p:cNvPicPr>
            <a:picLocks noChangeAspect="1"/>
          </p:cNvPicPr>
          <p:nvPr/>
        </p:nvPicPr>
        <p:blipFill>
          <a:blip r:embed="rId8"/>
          <a:stretch>
            <a:fillRect/>
          </a:stretch>
        </p:blipFill>
        <p:spPr>
          <a:xfrm>
            <a:off x="6656933" y="3581400"/>
            <a:ext cx="361950" cy="342900"/>
          </a:xfrm>
          <a:prstGeom prst="rect">
            <a:avLst/>
          </a:prstGeom>
        </p:spPr>
      </p:pic>
      <p:pic>
        <p:nvPicPr>
          <p:cNvPr id="8" name="Image 6" descr="preencoded.png"/>
          <p:cNvPicPr>
            <a:picLocks noChangeAspect="1"/>
          </p:cNvPicPr>
          <p:nvPr/>
        </p:nvPicPr>
        <p:blipFill>
          <a:blip r:embed="rId9"/>
          <a:stretch>
            <a:fillRect/>
          </a:stretch>
        </p:blipFill>
        <p:spPr>
          <a:xfrm>
            <a:off x="8401943" y="3581400"/>
            <a:ext cx="361950" cy="342900"/>
          </a:xfrm>
          <a:prstGeom prst="rect">
            <a:avLst/>
          </a:prstGeom>
        </p:spPr>
      </p:pic>
      <p:pic>
        <p:nvPicPr>
          <p:cNvPr id="9" name="Image 7" descr="preencoded.png"/>
          <p:cNvPicPr>
            <a:picLocks noChangeAspect="1"/>
          </p:cNvPicPr>
          <p:nvPr/>
        </p:nvPicPr>
        <p:blipFill>
          <a:blip r:embed="rId10"/>
          <a:stretch>
            <a:fillRect/>
          </a:stretch>
        </p:blipFill>
        <p:spPr>
          <a:xfrm>
            <a:off x="0" y="6499771"/>
            <a:ext cx="12192000" cy="358229"/>
          </a:xfrm>
          <a:prstGeom prst="rect">
            <a:avLst/>
          </a:prstGeom>
        </p:spPr>
      </p:pic>
      <p:sp>
        <p:nvSpPr>
          <p:cNvPr id="10" name="Text 0"/>
          <p:cNvSpPr/>
          <p:nvPr/>
        </p:nvSpPr>
        <p:spPr>
          <a:xfrm>
            <a:off x="304800" y="152400"/>
            <a:ext cx="115824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Questions?</a:t>
            </a:r>
            <a:endParaRPr lang="en-US" sz="2700" dirty="0"/>
          </a:p>
        </p:txBody>
      </p:sp>
      <p:sp>
        <p:nvSpPr>
          <p:cNvPr id="11" name="Text 1"/>
          <p:cNvSpPr/>
          <p:nvPr/>
        </p:nvSpPr>
        <p:spPr>
          <a:xfrm>
            <a:off x="5287119" y="1143000"/>
            <a:ext cx="1941314" cy="4572000"/>
          </a:xfrm>
          <a:prstGeom prst="rect">
            <a:avLst/>
          </a:prstGeom>
          <a:noFill/>
          <a:ln/>
        </p:spPr>
        <p:txBody>
          <a:bodyPr vert="horz" wrap="square" lIns="0" tIns="0" rIns="0" bIns="0" rtlCol="0" anchor="t"/>
          <a:lstStyle/>
          <a:p>
            <a:pPr marL="0" indent="0">
              <a:lnSpc>
                <a:spcPts val="36000"/>
              </a:lnSpc>
              <a:buNone/>
            </a:pPr>
            <a:r>
              <a:rPr lang="en-US" sz="24000" dirty="0">
                <a:solidFill>
                  <a:srgbClr val="008080">
                    <a:alpha val="20000"/>
                  </a:srgbClr>
                </a:solidFill>
                <a:latin typeface="ui-sans-serif" pitchFamily="34" charset="0"/>
                <a:ea typeface="ui-sans-serif" pitchFamily="34" charset="-122"/>
                <a:cs typeface="ui-sans-serif" pitchFamily="34" charset="-120"/>
              </a:rPr>
              <a:t>?</a:t>
            </a:r>
            <a:endParaRPr lang="en-US" sz="24000" dirty="0"/>
          </a:p>
        </p:txBody>
      </p:sp>
      <p:sp>
        <p:nvSpPr>
          <p:cNvPr id="12" name="Text 2"/>
          <p:cNvSpPr/>
          <p:nvPr/>
        </p:nvSpPr>
        <p:spPr>
          <a:xfrm>
            <a:off x="2401803" y="2247900"/>
            <a:ext cx="7388245" cy="342900"/>
          </a:xfrm>
          <a:prstGeom prst="rect">
            <a:avLst/>
          </a:prstGeom>
          <a:noFill/>
          <a:ln/>
        </p:spPr>
        <p:txBody>
          <a:bodyPr vert="horz" wrap="square" lIns="0" tIns="0" rIns="0" bIns="0" rtlCol="0" anchor="t"/>
          <a:lstStyle/>
          <a:p>
            <a:pPr marL="0" indent="0" algn="ctr">
              <a:lnSpc>
                <a:spcPts val="2700"/>
              </a:lnSpc>
              <a:buNone/>
            </a:pPr>
            <a:r>
              <a:rPr lang="en-US" sz="2250" b="1" dirty="0">
                <a:solidFill>
                  <a:srgbClr val="1F2937"/>
                </a:solidFill>
                <a:latin typeface="ui-sans-serif" pitchFamily="34" charset="0"/>
                <a:ea typeface="ui-sans-serif" pitchFamily="34" charset="-122"/>
                <a:cs typeface="ui-sans-serif" pitchFamily="34" charset="-120"/>
              </a:rPr>
              <a:t>Thank You for Your Attention</a:t>
            </a:r>
            <a:endParaRPr lang="en-US" sz="2250" dirty="0"/>
          </a:p>
        </p:txBody>
      </p:sp>
      <p:sp>
        <p:nvSpPr>
          <p:cNvPr id="13" name="Text 3"/>
          <p:cNvSpPr/>
          <p:nvPr/>
        </p:nvSpPr>
        <p:spPr>
          <a:xfrm>
            <a:off x="3017490" y="2743200"/>
            <a:ext cx="6156871" cy="5334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ui-sans-serif" pitchFamily="34" charset="0"/>
                <a:ea typeface="ui-sans-serif" pitchFamily="34" charset="-122"/>
                <a:cs typeface="ui-sans-serif" pitchFamily="34" charset="-120"/>
              </a:rPr>
              <a:t>We welcome your questions about any aspect of our </a:t>
            </a:r>
            <a:r>
              <a:rPr lang="en-US" sz="1500" b="1" dirty="0">
                <a:solidFill>
                  <a:srgbClr val="008080"/>
                </a:solidFill>
                <a:latin typeface="ui-sans-serif" pitchFamily="34" charset="0"/>
                <a:ea typeface="ui-sans-serif" pitchFamily="34" charset="-122"/>
                <a:cs typeface="ui-sans-serif" pitchFamily="34" charset="-120"/>
              </a:rPr>
              <a:t>Project 2 Conversion</a:t>
            </a:r>
            <a:endParaRPr lang="en-US" sz="1500" dirty="0"/>
          </a:p>
        </p:txBody>
      </p:sp>
      <p:sp>
        <p:nvSpPr>
          <p:cNvPr id="14" name="Text 4"/>
          <p:cNvSpPr/>
          <p:nvPr/>
        </p:nvSpPr>
        <p:spPr>
          <a:xfrm>
            <a:off x="2912075" y="4000500"/>
            <a:ext cx="2877681"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PHP/MySQL Implementation</a:t>
            </a:r>
            <a:endParaRPr lang="en-US" sz="1350" dirty="0"/>
          </a:p>
        </p:txBody>
      </p:sp>
      <p:sp>
        <p:nvSpPr>
          <p:cNvPr id="15" name="Text 5"/>
          <p:cNvSpPr/>
          <p:nvPr/>
        </p:nvSpPr>
        <p:spPr>
          <a:xfrm>
            <a:off x="5840998" y="4000500"/>
            <a:ext cx="1993821"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Team Contributions</a:t>
            </a:r>
            <a:endParaRPr lang="en-US" sz="1350" dirty="0"/>
          </a:p>
        </p:txBody>
      </p:sp>
      <p:sp>
        <p:nvSpPr>
          <p:cNvPr id="16" name="Text 6"/>
          <p:cNvSpPr/>
          <p:nvPr/>
        </p:nvSpPr>
        <p:spPr>
          <a:xfrm>
            <a:off x="8034457" y="4000500"/>
            <a:ext cx="1096923"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Live Demo</a:t>
            </a:r>
            <a:endParaRPr lang="en-US" sz="1350" dirty="0"/>
          </a:p>
        </p:txBody>
      </p:sp>
      <p:sp>
        <p:nvSpPr>
          <p:cNvPr id="17" name="Text 7"/>
          <p:cNvSpPr/>
          <p:nvPr/>
        </p:nvSpPr>
        <p:spPr>
          <a:xfrm>
            <a:off x="457200" y="4800600"/>
            <a:ext cx="11277600" cy="457200"/>
          </a:xfrm>
          <a:prstGeom prst="rect">
            <a:avLst/>
          </a:prstGeom>
          <a:noFill/>
          <a:ln/>
        </p:spPr>
        <p:txBody>
          <a:bodyPr vert="horz" wrap="square" lIns="0" tIns="0" rIns="0" bIns="0" rtlCol="0" anchor="t"/>
          <a:lstStyle/>
          <a:p>
            <a:pPr marL="0" indent="0" algn="ctr">
              <a:lnSpc>
                <a:spcPts val="1800"/>
              </a:lnSpc>
              <a:buNone/>
            </a:pPr>
            <a:r>
              <a:rPr lang="en-US" sz="1200" b="1" i="1" dirty="0">
                <a:solidFill>
                  <a:srgbClr val="4B5563"/>
                </a:solidFill>
                <a:latin typeface="ui-sans-serif" pitchFamily="34" charset="0"/>
                <a:ea typeface="ui-sans-serif" pitchFamily="34" charset="-122"/>
                <a:cs typeface="ui-sans-serif" pitchFamily="34" charset="-120"/>
              </a:rPr>
              <a:t>Speaker Notes: </a:t>
            </a:r>
            <a:r>
              <a:rPr lang="en-US" sz="1200" i="1" dirty="0">
                <a:solidFill>
                  <a:srgbClr val="4B5563"/>
                </a:solidFill>
                <a:latin typeface="ui-sans-serif" pitchFamily="34" charset="0"/>
                <a:ea typeface="ui-sans-serif" pitchFamily="34" charset="-122"/>
                <a:cs typeface="ui-sans-serif" pitchFamily="34" charset="-120"/>
              </a:rPr>
              <a:t>Thank you for your attention. We've covered the conversion of our static website to a dynamic PHP/MySQL site, including the contributions from each team member. We're now open to questions about any aspect of our project conversion process.</a:t>
            </a:r>
            <a:endParaRPr lang="en-US" sz="1200" dirty="0"/>
          </a:p>
        </p:txBody>
      </p:sp>
      <p:sp>
        <p:nvSpPr>
          <p:cNvPr id="18" name="Text 8"/>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19" name="Text 9"/>
          <p:cNvSpPr/>
          <p:nvPr/>
        </p:nvSpPr>
        <p:spPr>
          <a:xfrm>
            <a:off x="11492061" y="6575971"/>
            <a:ext cx="474166"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16/16</a:t>
            </a:r>
            <a:endParaRPr lang="en-US" sz="10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1581150" y="1066800"/>
            <a:ext cx="952500" cy="952500"/>
          </a:xfrm>
          <a:prstGeom prst="rect">
            <a:avLst/>
          </a:prstGeom>
        </p:spPr>
      </p:pic>
      <p:pic>
        <p:nvPicPr>
          <p:cNvPr id="5" name="Image 3" descr="preencoded.png"/>
          <p:cNvPicPr>
            <a:picLocks noChangeAspect="1"/>
          </p:cNvPicPr>
          <p:nvPr/>
        </p:nvPicPr>
        <p:blipFill>
          <a:blip r:embed="rId6"/>
          <a:stretch>
            <a:fillRect/>
          </a:stretch>
        </p:blipFill>
        <p:spPr>
          <a:xfrm>
            <a:off x="1828800" y="1314450"/>
            <a:ext cx="457200" cy="457200"/>
          </a:xfrm>
          <a:prstGeom prst="rect">
            <a:avLst/>
          </a:prstGeom>
        </p:spPr>
      </p:pic>
      <p:pic>
        <p:nvPicPr>
          <p:cNvPr id="6" name="Image 4" descr="preencoded.png"/>
          <p:cNvPicPr>
            <a:picLocks noChangeAspect="1"/>
          </p:cNvPicPr>
          <p:nvPr/>
        </p:nvPicPr>
        <p:blipFill>
          <a:blip r:embed="rId7"/>
          <a:stretch>
            <a:fillRect/>
          </a:stretch>
        </p:blipFill>
        <p:spPr>
          <a:xfrm>
            <a:off x="342900" y="2624388"/>
            <a:ext cx="3581400" cy="1181100"/>
          </a:xfrm>
          <a:prstGeom prst="rect">
            <a:avLst/>
          </a:prstGeom>
        </p:spPr>
      </p:pic>
      <p:pic>
        <p:nvPicPr>
          <p:cNvPr id="7" name="Image 5" descr="preencoded.png"/>
          <p:cNvPicPr>
            <a:picLocks noChangeAspect="1"/>
          </p:cNvPicPr>
          <p:nvPr/>
        </p:nvPicPr>
        <p:blipFill>
          <a:blip r:embed="rId8"/>
          <a:stretch>
            <a:fillRect/>
          </a:stretch>
        </p:blipFill>
        <p:spPr>
          <a:xfrm>
            <a:off x="4191000" y="1066800"/>
            <a:ext cx="7620000" cy="1503448"/>
          </a:xfrm>
          <a:prstGeom prst="rect">
            <a:avLst/>
          </a:prstGeom>
        </p:spPr>
      </p:pic>
      <p:pic>
        <p:nvPicPr>
          <p:cNvPr id="8" name="Image 6" descr="preencoded.png"/>
          <p:cNvPicPr>
            <a:picLocks noChangeAspect="1"/>
          </p:cNvPicPr>
          <p:nvPr/>
        </p:nvPicPr>
        <p:blipFill>
          <a:blip r:embed="rId9"/>
          <a:stretch>
            <a:fillRect/>
          </a:stretch>
        </p:blipFill>
        <p:spPr>
          <a:xfrm>
            <a:off x="4343400" y="1190625"/>
            <a:ext cx="361950" cy="285750"/>
          </a:xfrm>
          <a:prstGeom prst="rect">
            <a:avLst/>
          </a:prstGeom>
        </p:spPr>
      </p:pic>
      <p:pic>
        <p:nvPicPr>
          <p:cNvPr id="9" name="Image 7" descr="preencoded.png"/>
          <p:cNvPicPr>
            <a:picLocks noChangeAspect="1"/>
          </p:cNvPicPr>
          <p:nvPr/>
        </p:nvPicPr>
        <p:blipFill>
          <a:blip r:embed="rId10"/>
          <a:stretch>
            <a:fillRect/>
          </a:stretch>
        </p:blipFill>
        <p:spPr>
          <a:xfrm>
            <a:off x="10255597" y="1533525"/>
            <a:ext cx="487859" cy="190500"/>
          </a:xfrm>
          <a:prstGeom prst="rect">
            <a:avLst/>
          </a:prstGeom>
        </p:spPr>
      </p:pic>
      <p:pic>
        <p:nvPicPr>
          <p:cNvPr id="10" name="Image 8" descr="preencoded.png"/>
          <p:cNvPicPr>
            <a:picLocks noChangeAspect="1"/>
          </p:cNvPicPr>
          <p:nvPr/>
        </p:nvPicPr>
        <p:blipFill>
          <a:blip r:embed="rId11"/>
          <a:stretch>
            <a:fillRect/>
          </a:stretch>
        </p:blipFill>
        <p:spPr>
          <a:xfrm>
            <a:off x="4857750" y="1809750"/>
            <a:ext cx="899368" cy="190500"/>
          </a:xfrm>
          <a:prstGeom prst="rect">
            <a:avLst/>
          </a:prstGeom>
        </p:spPr>
      </p:pic>
      <p:pic>
        <p:nvPicPr>
          <p:cNvPr id="11" name="Image 9" descr="preencoded.png"/>
          <p:cNvPicPr>
            <a:picLocks noChangeAspect="1"/>
          </p:cNvPicPr>
          <p:nvPr/>
        </p:nvPicPr>
        <p:blipFill>
          <a:blip r:embed="rId12"/>
          <a:stretch>
            <a:fillRect/>
          </a:stretch>
        </p:blipFill>
        <p:spPr>
          <a:xfrm>
            <a:off x="5866209" y="1809750"/>
            <a:ext cx="796528" cy="190500"/>
          </a:xfrm>
          <a:prstGeom prst="rect">
            <a:avLst/>
          </a:prstGeom>
        </p:spPr>
      </p:pic>
      <p:pic>
        <p:nvPicPr>
          <p:cNvPr id="12" name="Image 10" descr="preencoded.png"/>
          <p:cNvPicPr>
            <a:picLocks noChangeAspect="1"/>
          </p:cNvPicPr>
          <p:nvPr/>
        </p:nvPicPr>
        <p:blipFill>
          <a:blip r:embed="rId13"/>
          <a:stretch>
            <a:fillRect/>
          </a:stretch>
        </p:blipFill>
        <p:spPr>
          <a:xfrm>
            <a:off x="4191000" y="2698917"/>
            <a:ext cx="7620000" cy="1503448"/>
          </a:xfrm>
          <a:prstGeom prst="rect">
            <a:avLst/>
          </a:prstGeom>
        </p:spPr>
      </p:pic>
      <p:pic>
        <p:nvPicPr>
          <p:cNvPr id="13" name="Image 11" descr="preencoded.png"/>
          <p:cNvPicPr>
            <a:picLocks noChangeAspect="1"/>
          </p:cNvPicPr>
          <p:nvPr/>
        </p:nvPicPr>
        <p:blipFill>
          <a:blip r:embed="rId14"/>
          <a:stretch>
            <a:fillRect/>
          </a:stretch>
        </p:blipFill>
        <p:spPr>
          <a:xfrm>
            <a:off x="4343400" y="2752056"/>
            <a:ext cx="285750" cy="285750"/>
          </a:xfrm>
          <a:prstGeom prst="rect">
            <a:avLst/>
          </a:prstGeom>
        </p:spPr>
      </p:pic>
      <p:pic>
        <p:nvPicPr>
          <p:cNvPr id="14" name="Image 12" descr="preencoded.png"/>
          <p:cNvPicPr>
            <a:picLocks noChangeAspect="1"/>
          </p:cNvPicPr>
          <p:nvPr/>
        </p:nvPicPr>
        <p:blipFill>
          <a:blip r:embed="rId13"/>
          <a:stretch>
            <a:fillRect/>
          </a:stretch>
        </p:blipFill>
        <p:spPr>
          <a:xfrm>
            <a:off x="4191000" y="4356432"/>
            <a:ext cx="7620000" cy="1503447"/>
          </a:xfrm>
          <a:prstGeom prst="rect">
            <a:avLst/>
          </a:prstGeom>
        </p:spPr>
      </p:pic>
      <p:pic>
        <p:nvPicPr>
          <p:cNvPr id="15" name="Image 13" descr="preencoded.png"/>
          <p:cNvPicPr>
            <a:picLocks noChangeAspect="1"/>
          </p:cNvPicPr>
          <p:nvPr/>
        </p:nvPicPr>
        <p:blipFill>
          <a:blip r:embed="rId15"/>
          <a:stretch>
            <a:fillRect/>
          </a:stretch>
        </p:blipFill>
        <p:spPr>
          <a:xfrm>
            <a:off x="4272558" y="4499308"/>
            <a:ext cx="285750" cy="285750"/>
          </a:xfrm>
          <a:prstGeom prst="rect">
            <a:avLst/>
          </a:prstGeom>
        </p:spPr>
      </p:pic>
      <p:sp>
        <p:nvSpPr>
          <p:cNvPr id="16"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Ali Jawid Behzad: Project 1 Contributions</a:t>
            </a:r>
            <a:endParaRPr lang="en-US" sz="2700" dirty="0"/>
          </a:p>
        </p:txBody>
      </p:sp>
      <p:sp>
        <p:nvSpPr>
          <p:cNvPr id="17" name="Text 1"/>
          <p:cNvSpPr/>
          <p:nvPr/>
        </p:nvSpPr>
        <p:spPr>
          <a:xfrm>
            <a:off x="1080790" y="2171700"/>
            <a:ext cx="2618184"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About Page Lead</a:t>
            </a:r>
            <a:endParaRPr lang="en-US" sz="1800" dirty="0"/>
          </a:p>
        </p:txBody>
      </p:sp>
      <p:sp>
        <p:nvSpPr>
          <p:cNvPr id="18" name="Text 2"/>
          <p:cNvSpPr/>
          <p:nvPr/>
        </p:nvSpPr>
        <p:spPr>
          <a:xfrm>
            <a:off x="533400" y="2857500"/>
            <a:ext cx="393192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ID: </a:t>
            </a:r>
            <a:r>
              <a:rPr lang="en-US" sz="1350" dirty="0">
                <a:solidFill>
                  <a:srgbClr val="374151"/>
                </a:solidFill>
                <a:latin typeface="ui-sans-serif" pitchFamily="34" charset="0"/>
                <a:ea typeface="ui-sans-serif" pitchFamily="34" charset="-122"/>
                <a:cs typeface="ui-sans-serif" pitchFamily="34" charset="-120"/>
              </a:rPr>
              <a:t>106188559</a:t>
            </a:r>
            <a:endParaRPr lang="en-US" sz="1350" dirty="0"/>
          </a:p>
        </p:txBody>
      </p:sp>
      <p:sp>
        <p:nvSpPr>
          <p:cNvPr id="19" name="Text 3"/>
          <p:cNvSpPr/>
          <p:nvPr/>
        </p:nvSpPr>
        <p:spPr>
          <a:xfrm>
            <a:off x="533400" y="3200400"/>
            <a:ext cx="3276600" cy="5334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Role: </a:t>
            </a:r>
            <a:r>
              <a:rPr lang="en-US" sz="1350" dirty="0">
                <a:solidFill>
                  <a:srgbClr val="374151"/>
                </a:solidFill>
                <a:latin typeface="ui-sans-serif" pitchFamily="34" charset="0"/>
                <a:ea typeface="ui-sans-serif" pitchFamily="34" charset="-122"/>
                <a:cs typeface="ui-sans-serif" pitchFamily="34" charset="-120"/>
              </a:rPr>
              <a:t>Project 1 About page development</a:t>
            </a:r>
            <a:endParaRPr lang="en-US" sz="1350" dirty="0"/>
          </a:p>
        </p:txBody>
      </p:sp>
      <p:sp>
        <p:nvSpPr>
          <p:cNvPr id="20" name="Text 4"/>
          <p:cNvSpPr/>
          <p:nvPr/>
        </p:nvSpPr>
        <p:spPr>
          <a:xfrm>
            <a:off x="4857750" y="1181100"/>
            <a:ext cx="6800850" cy="266700"/>
          </a:xfrm>
          <a:prstGeom prst="rect">
            <a:avLst/>
          </a:prstGeom>
          <a:noFill/>
          <a:ln/>
        </p:spPr>
        <p:txBody>
          <a:bodyPr vert="horz" wrap="square" lIns="0" tIns="0" rIns="0" bIns="0" rtlCol="0" anchor="t"/>
          <a:lstStyle/>
          <a:p>
            <a:pPr>
              <a:lnSpc>
                <a:spcPts val="2100"/>
              </a:lnSpc>
            </a:pPr>
            <a:r>
              <a:rPr lang="en-US" sz="1600" b="1" dirty="0">
                <a:solidFill>
                  <a:srgbClr val="374151"/>
                </a:solidFill>
                <a:latin typeface="ui-sans-serif" pitchFamily="34" charset="0"/>
                <a:ea typeface="ui-sans-serif" pitchFamily="34" charset="-122"/>
                <a:cs typeface="ui-sans-serif" pitchFamily="34" charset="-120"/>
              </a:rPr>
              <a:t>Information architecture &amp; semantics</a:t>
            </a:r>
            <a:endParaRPr lang="en-US" sz="1500" b="1" dirty="0"/>
          </a:p>
        </p:txBody>
      </p:sp>
      <p:sp>
        <p:nvSpPr>
          <p:cNvPr id="21" name="Text 5"/>
          <p:cNvSpPr/>
          <p:nvPr/>
        </p:nvSpPr>
        <p:spPr>
          <a:xfrm>
            <a:off x="4857750" y="1485899"/>
            <a:ext cx="6800850" cy="1201651"/>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Structured the About page with meaningful landmarks (&lt;header&gt;, &lt;nav&gt;, &lt;main&gt;, &lt;footer&gt;) and semantic blocks (&lt;section&gt;, &lt;article&gt;).Used &lt;dl&gt;/&lt;dt&gt;/&lt;dd&gt; for contributor bios; &lt;figure&gt;/&lt;</a:t>
            </a:r>
            <a:r>
              <a:rPr lang="en-US" sz="1350" dirty="0" err="1">
                <a:solidFill>
                  <a:srgbClr val="374151"/>
                </a:solidFill>
                <a:latin typeface="ui-sans-serif" pitchFamily="34" charset="0"/>
                <a:ea typeface="ui-sans-serif" pitchFamily="34" charset="-122"/>
                <a:cs typeface="ui-sans-serif" pitchFamily="34" charset="-120"/>
              </a:rPr>
              <a:t>figcaption</a:t>
            </a:r>
            <a:r>
              <a:rPr lang="en-US" sz="1350" dirty="0">
                <a:solidFill>
                  <a:srgbClr val="374151"/>
                </a:solidFill>
                <a:latin typeface="ui-sans-serif" pitchFamily="34" charset="0"/>
                <a:ea typeface="ui-sans-serif" pitchFamily="34" charset="-122"/>
                <a:cs typeface="ui-sans-serif" pitchFamily="34" charset="-120"/>
              </a:rPr>
              <a:t>&gt; for media; &lt;table&gt; with &lt;caption&gt;, &lt;</a:t>
            </a:r>
            <a:r>
              <a:rPr lang="en-US" sz="1350" dirty="0" err="1">
                <a:solidFill>
                  <a:srgbClr val="374151"/>
                </a:solidFill>
                <a:latin typeface="ui-sans-serif" pitchFamily="34" charset="0"/>
                <a:ea typeface="ui-sans-serif" pitchFamily="34" charset="-122"/>
                <a:cs typeface="ui-sans-serif" pitchFamily="34" charset="-120"/>
              </a:rPr>
              <a:t>thead</a:t>
            </a:r>
            <a:r>
              <a:rPr lang="en-US" sz="1350" dirty="0">
                <a:solidFill>
                  <a:srgbClr val="374151"/>
                </a:solidFill>
                <a:latin typeface="ui-sans-serif" pitchFamily="34" charset="0"/>
                <a:ea typeface="ui-sans-serif" pitchFamily="34" charset="-122"/>
                <a:cs typeface="ui-sans-serif" pitchFamily="34" charset="-120"/>
              </a:rPr>
              <a:t>&gt;, &lt;</a:t>
            </a:r>
            <a:r>
              <a:rPr lang="en-US" sz="1350" dirty="0" err="1">
                <a:solidFill>
                  <a:srgbClr val="374151"/>
                </a:solidFill>
                <a:latin typeface="ui-sans-serif" pitchFamily="34" charset="0"/>
                <a:ea typeface="ui-sans-serif" pitchFamily="34" charset="-122"/>
                <a:cs typeface="ui-sans-serif" pitchFamily="34" charset="-120"/>
              </a:rPr>
              <a:t>tbody</a:t>
            </a:r>
            <a:r>
              <a:rPr lang="en-US" sz="1350" dirty="0">
                <a:solidFill>
                  <a:srgbClr val="374151"/>
                </a:solidFill>
                <a:latin typeface="ui-sans-serif" pitchFamily="34" charset="0"/>
                <a:ea typeface="ui-sans-serif" pitchFamily="34" charset="-122"/>
                <a:cs typeface="ui-sans-serif" pitchFamily="34" charset="-120"/>
              </a:rPr>
              <a:t>&gt;, and scope for tabular “Fun Facts”.</a:t>
            </a:r>
            <a:endParaRPr lang="en-US" sz="1350" dirty="0"/>
          </a:p>
        </p:txBody>
      </p:sp>
      <p:sp>
        <p:nvSpPr>
          <p:cNvPr id="22" name="Text 6"/>
          <p:cNvSpPr/>
          <p:nvPr/>
        </p:nvSpPr>
        <p:spPr>
          <a:xfrm>
            <a:off x="4828505" y="2743533"/>
            <a:ext cx="6783139"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Accessibility Features</a:t>
            </a:r>
            <a:endParaRPr lang="en-US" sz="1500" dirty="0"/>
          </a:p>
        </p:txBody>
      </p:sp>
      <p:sp>
        <p:nvSpPr>
          <p:cNvPr id="23" name="Text 7"/>
          <p:cNvSpPr/>
          <p:nvPr/>
        </p:nvSpPr>
        <p:spPr>
          <a:xfrm>
            <a:off x="4857751" y="3026273"/>
            <a:ext cx="6783140" cy="1058047"/>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Accessibility (WCAG 2.1 AA intent)Added a visible skip link to jump to #main-content; preserved logical heading order (H1→H2→H3).Ensured label–control associations, ARIA attributes where needed (e.g., aria-</a:t>
            </a:r>
            <a:r>
              <a:rPr lang="en-US" sz="1350" dirty="0" err="1">
                <a:solidFill>
                  <a:srgbClr val="374151"/>
                </a:solidFill>
                <a:latin typeface="ui-sans-serif" pitchFamily="34" charset="0"/>
                <a:ea typeface="ui-sans-serif" pitchFamily="34" charset="-122"/>
                <a:cs typeface="ui-sans-serif" pitchFamily="34" charset="-120"/>
              </a:rPr>
              <a:t>labelledby</a:t>
            </a:r>
            <a:r>
              <a:rPr lang="en-US" sz="1350" dirty="0">
                <a:solidFill>
                  <a:srgbClr val="374151"/>
                </a:solidFill>
                <a:latin typeface="ui-sans-serif" pitchFamily="34" charset="0"/>
                <a:ea typeface="ui-sans-serif" pitchFamily="34" charset="-122"/>
                <a:cs typeface="ui-sans-serif" pitchFamily="34" charset="-120"/>
              </a:rPr>
              <a:t>), and keyboard-only </a:t>
            </a:r>
            <a:r>
              <a:rPr lang="en-US" sz="1350" dirty="0" err="1">
                <a:solidFill>
                  <a:srgbClr val="374151"/>
                </a:solidFill>
                <a:latin typeface="ui-sans-serif" pitchFamily="34" charset="0"/>
                <a:ea typeface="ui-sans-serif" pitchFamily="34" charset="-122"/>
                <a:cs typeface="ui-sans-serif" pitchFamily="34" charset="-120"/>
              </a:rPr>
              <a:t>focusability.Verified</a:t>
            </a:r>
            <a:r>
              <a:rPr lang="en-US" sz="1350" dirty="0">
                <a:solidFill>
                  <a:srgbClr val="374151"/>
                </a:solidFill>
                <a:latin typeface="ui-sans-serif" pitchFamily="34" charset="0"/>
                <a:ea typeface="ui-sans-serif" pitchFamily="34" charset="-122"/>
                <a:cs typeface="ui-sans-serif" pitchFamily="34" charset="-120"/>
              </a:rPr>
              <a:t> color contrast for text on dark headers/footers; provided descriptive alt text and title where appropriate.</a:t>
            </a:r>
          </a:p>
          <a:p>
            <a:pPr marL="0" indent="0">
              <a:lnSpc>
                <a:spcPts val="2100"/>
              </a:lnSpc>
              <a:buNone/>
            </a:pPr>
            <a:endParaRPr lang="en-US" sz="1350" dirty="0">
              <a:solidFill>
                <a:srgbClr val="374151"/>
              </a:solidFill>
              <a:latin typeface="ui-sans-serif" pitchFamily="34" charset="0"/>
              <a:ea typeface="ui-sans-serif" pitchFamily="34" charset="-122"/>
              <a:cs typeface="ui-sans-serif" pitchFamily="34" charset="-120"/>
            </a:endParaRPr>
          </a:p>
          <a:p>
            <a:pPr marL="0" indent="0">
              <a:lnSpc>
                <a:spcPts val="2100"/>
              </a:lnSpc>
              <a:buNone/>
            </a:pPr>
            <a:endParaRPr lang="en-US" sz="1350" dirty="0"/>
          </a:p>
        </p:txBody>
      </p:sp>
      <p:sp>
        <p:nvSpPr>
          <p:cNvPr id="24" name="Text 8"/>
          <p:cNvSpPr/>
          <p:nvPr/>
        </p:nvSpPr>
        <p:spPr>
          <a:xfrm>
            <a:off x="4781550" y="4417091"/>
            <a:ext cx="6162973"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Design Consistency</a:t>
            </a:r>
            <a:endParaRPr lang="en-US" sz="1500" dirty="0"/>
          </a:p>
        </p:txBody>
      </p:sp>
      <p:sp>
        <p:nvSpPr>
          <p:cNvPr id="29" name="Rectangle 4">
            <a:extLst>
              <a:ext uri="{FF2B5EF4-FFF2-40B4-BE49-F238E27FC236}">
                <a16:creationId xmlns:a16="http://schemas.microsoft.com/office/drawing/2014/main" id="{DF8E8127-CFE8-3105-8822-CF9A7A8FAB92}"/>
              </a:ext>
            </a:extLst>
          </p:cNvPr>
          <p:cNvSpPr>
            <a:spLocks noChangeArrowheads="1"/>
          </p:cNvSpPr>
          <p:nvPr/>
        </p:nvSpPr>
        <p:spPr bwMode="auto">
          <a:xfrm>
            <a:off x="4629150" y="4756229"/>
            <a:ext cx="7029450"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350" dirty="0">
                <a:latin typeface="ui-sans-serif"/>
              </a:rPr>
              <a:t>Optimized images dimensions and compression) for hero and team photos; enabled loading="lazy" where applicable.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350" dirty="0">
                <a:latin typeface="ui-sans-serif"/>
              </a:rPr>
              <a:t>Minimized render-blocking by keeping CSS consolidated and avoiding inline style bloat.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3058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81000" y="1066800"/>
            <a:ext cx="11430000" cy="1485900"/>
          </a:xfrm>
          <a:prstGeom prst="rect">
            <a:avLst/>
          </a:prstGeom>
        </p:spPr>
      </p:pic>
      <p:pic>
        <p:nvPicPr>
          <p:cNvPr id="5" name="Image 3" descr="preencoded.png"/>
          <p:cNvPicPr>
            <a:picLocks noChangeAspect="1"/>
          </p:cNvPicPr>
          <p:nvPr/>
        </p:nvPicPr>
        <p:blipFill>
          <a:blip r:embed="rId6"/>
          <a:stretch>
            <a:fillRect/>
          </a:stretch>
        </p:blipFill>
        <p:spPr>
          <a:xfrm>
            <a:off x="533400" y="1219200"/>
            <a:ext cx="342900" cy="342900"/>
          </a:xfrm>
          <a:prstGeom prst="rect">
            <a:avLst/>
          </a:prstGeom>
        </p:spPr>
      </p:pic>
      <p:pic>
        <p:nvPicPr>
          <p:cNvPr id="6" name="Image 4" descr="preencoded.png"/>
          <p:cNvPicPr>
            <a:picLocks noChangeAspect="1"/>
          </p:cNvPicPr>
          <p:nvPr/>
        </p:nvPicPr>
        <p:blipFill>
          <a:blip r:embed="rId5"/>
          <a:stretch>
            <a:fillRect/>
          </a:stretch>
        </p:blipFill>
        <p:spPr>
          <a:xfrm>
            <a:off x="381000" y="2781300"/>
            <a:ext cx="11430000" cy="1485900"/>
          </a:xfrm>
          <a:prstGeom prst="rect">
            <a:avLst/>
          </a:prstGeom>
        </p:spPr>
      </p:pic>
      <p:pic>
        <p:nvPicPr>
          <p:cNvPr id="7" name="Image 5" descr="preencoded.png"/>
          <p:cNvPicPr>
            <a:picLocks noChangeAspect="1"/>
          </p:cNvPicPr>
          <p:nvPr/>
        </p:nvPicPr>
        <p:blipFill>
          <a:blip r:embed="rId7"/>
          <a:stretch>
            <a:fillRect/>
          </a:stretch>
        </p:blipFill>
        <p:spPr>
          <a:xfrm>
            <a:off x="533400" y="2933700"/>
            <a:ext cx="304800" cy="342900"/>
          </a:xfrm>
          <a:prstGeom prst="rect">
            <a:avLst/>
          </a:prstGeom>
        </p:spPr>
      </p:pic>
      <p:pic>
        <p:nvPicPr>
          <p:cNvPr id="8" name="Image 6" descr="preencoded.png"/>
          <p:cNvPicPr>
            <a:picLocks noChangeAspect="1"/>
          </p:cNvPicPr>
          <p:nvPr/>
        </p:nvPicPr>
        <p:blipFill>
          <a:blip r:embed="rId5"/>
          <a:stretch>
            <a:fillRect/>
          </a:stretch>
        </p:blipFill>
        <p:spPr>
          <a:xfrm>
            <a:off x="381000" y="4495800"/>
            <a:ext cx="11430000" cy="1485900"/>
          </a:xfrm>
          <a:prstGeom prst="rect">
            <a:avLst/>
          </a:prstGeom>
        </p:spPr>
      </p:pic>
      <p:pic>
        <p:nvPicPr>
          <p:cNvPr id="9" name="Image 7" descr="preencoded.png"/>
          <p:cNvPicPr>
            <a:picLocks noChangeAspect="1"/>
          </p:cNvPicPr>
          <p:nvPr/>
        </p:nvPicPr>
        <p:blipFill>
          <a:blip r:embed="rId8"/>
          <a:stretch>
            <a:fillRect/>
          </a:stretch>
        </p:blipFill>
        <p:spPr>
          <a:xfrm>
            <a:off x="533400" y="4648200"/>
            <a:ext cx="428625" cy="342900"/>
          </a:xfrm>
          <a:prstGeom prst="rect">
            <a:avLst/>
          </a:prstGeom>
        </p:spPr>
      </p:pic>
      <p:pic>
        <p:nvPicPr>
          <p:cNvPr id="10" name="Image 8" descr="preencoded.png"/>
          <p:cNvPicPr>
            <a:picLocks noChangeAspect="1"/>
          </p:cNvPicPr>
          <p:nvPr/>
        </p:nvPicPr>
        <p:blipFill>
          <a:blip r:embed="rId5"/>
          <a:stretch>
            <a:fillRect/>
          </a:stretch>
        </p:blipFill>
        <p:spPr>
          <a:xfrm>
            <a:off x="381000" y="6210299"/>
            <a:ext cx="11430000" cy="1661071"/>
          </a:xfrm>
          <a:prstGeom prst="rect">
            <a:avLst/>
          </a:prstGeom>
        </p:spPr>
      </p:pic>
      <p:pic>
        <p:nvPicPr>
          <p:cNvPr id="11" name="Image 9" descr="preencoded.png"/>
          <p:cNvPicPr>
            <a:picLocks noChangeAspect="1"/>
          </p:cNvPicPr>
          <p:nvPr/>
        </p:nvPicPr>
        <p:blipFill>
          <a:blip r:embed="rId9"/>
          <a:stretch>
            <a:fillRect/>
          </a:stretch>
        </p:blipFill>
        <p:spPr>
          <a:xfrm>
            <a:off x="533400" y="6362700"/>
            <a:ext cx="342900" cy="342900"/>
          </a:xfrm>
          <a:prstGeom prst="rect">
            <a:avLst/>
          </a:prstGeom>
        </p:spPr>
      </p:pic>
      <p:pic>
        <p:nvPicPr>
          <p:cNvPr id="12" name="Image 10" descr="preencoded.png"/>
          <p:cNvPicPr>
            <a:picLocks noChangeAspect="1"/>
          </p:cNvPicPr>
          <p:nvPr/>
        </p:nvPicPr>
        <p:blipFill>
          <a:blip r:embed="rId10"/>
          <a:stretch>
            <a:fillRect/>
          </a:stretch>
        </p:blipFill>
        <p:spPr>
          <a:xfrm>
            <a:off x="0" y="7947571"/>
            <a:ext cx="12192000" cy="358229"/>
          </a:xfrm>
          <a:prstGeom prst="rect">
            <a:avLst/>
          </a:prstGeom>
        </p:spPr>
      </p:pic>
      <p:sp>
        <p:nvSpPr>
          <p:cNvPr id="13"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Ali Jawid Behzad: Project 2 Contributions</a:t>
            </a:r>
            <a:endParaRPr lang="en-US" sz="2700" dirty="0"/>
          </a:p>
        </p:txBody>
      </p:sp>
      <p:sp>
        <p:nvSpPr>
          <p:cNvPr id="14" name="Text 1"/>
          <p:cNvSpPr/>
          <p:nvPr/>
        </p:nvSpPr>
        <p:spPr>
          <a:xfrm>
            <a:off x="1104900" y="1219200"/>
            <a:ext cx="6150769"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Task 1: UI Modularity</a:t>
            </a:r>
            <a:endParaRPr lang="en-US" sz="1800" dirty="0"/>
          </a:p>
        </p:txBody>
      </p:sp>
      <p:sp>
        <p:nvSpPr>
          <p:cNvPr id="15" name="Text 2"/>
          <p:cNvSpPr/>
          <p:nvPr/>
        </p:nvSpPr>
        <p:spPr>
          <a:xfrm>
            <a:off x="1143000" y="1600200"/>
            <a:ext cx="7335203"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500" dirty="0">
                <a:solidFill>
                  <a:srgbClr val="374151"/>
                </a:solidFill>
                <a:latin typeface="ui-sans-serif" pitchFamily="34" charset="0"/>
                <a:ea typeface="ui-sans-serif" pitchFamily="34" charset="-122"/>
                <a:cs typeface="ui-sans-serif" pitchFamily="34" charset="-120"/>
              </a:rPr>
              <a:t>Centralized shared UI into header.inc, nav.inc, footer.inc</a:t>
            </a:r>
            <a:endParaRPr lang="en-US" sz="1500" dirty="0"/>
          </a:p>
        </p:txBody>
      </p:sp>
      <p:sp>
        <p:nvSpPr>
          <p:cNvPr id="16" name="Text 3"/>
          <p:cNvSpPr/>
          <p:nvPr/>
        </p:nvSpPr>
        <p:spPr>
          <a:xfrm>
            <a:off x="1143000" y="1866900"/>
            <a:ext cx="7335203"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500" dirty="0">
                <a:solidFill>
                  <a:srgbClr val="374151"/>
                </a:solidFill>
                <a:latin typeface="ui-sans-serif" pitchFamily="34" charset="0"/>
                <a:ea typeface="ui-sans-serif" pitchFamily="34" charset="-122"/>
                <a:cs typeface="ui-sans-serif" pitchFamily="34" charset="-120"/>
              </a:rPr>
              <a:t>Converted all pages to .php with includes; fixed relative paths</a:t>
            </a:r>
            <a:endParaRPr lang="en-US" sz="1500" dirty="0"/>
          </a:p>
        </p:txBody>
      </p:sp>
      <p:sp>
        <p:nvSpPr>
          <p:cNvPr id="17" name="Text 4"/>
          <p:cNvSpPr/>
          <p:nvPr/>
        </p:nvSpPr>
        <p:spPr>
          <a:xfrm>
            <a:off x="1143000" y="2133600"/>
            <a:ext cx="7335203"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500" dirty="0">
                <a:solidFill>
                  <a:srgbClr val="374151"/>
                </a:solidFill>
                <a:latin typeface="ui-sans-serif" pitchFamily="34" charset="0"/>
                <a:ea typeface="ui-sans-serif" pitchFamily="34" charset="-122"/>
                <a:cs typeface="ui-sans-serif" pitchFamily="34" charset="-120"/>
              </a:rPr>
              <a:t>Eliminated duplicated markup for easier maintenance</a:t>
            </a:r>
            <a:endParaRPr lang="en-US" sz="1500" dirty="0"/>
          </a:p>
        </p:txBody>
      </p:sp>
      <p:sp>
        <p:nvSpPr>
          <p:cNvPr id="18" name="Text 5"/>
          <p:cNvSpPr/>
          <p:nvPr/>
        </p:nvSpPr>
        <p:spPr>
          <a:xfrm>
            <a:off x="1066800" y="2933700"/>
            <a:ext cx="8003857"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Task 2: Database Configuration</a:t>
            </a:r>
            <a:endParaRPr lang="en-US" sz="1800" dirty="0"/>
          </a:p>
        </p:txBody>
      </p:sp>
      <p:sp>
        <p:nvSpPr>
          <p:cNvPr id="19" name="Text 6"/>
          <p:cNvSpPr/>
          <p:nvPr/>
        </p:nvSpPr>
        <p:spPr>
          <a:xfrm>
            <a:off x="1104900" y="3314700"/>
            <a:ext cx="7958138"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500" dirty="0">
                <a:solidFill>
                  <a:srgbClr val="374151"/>
                </a:solidFill>
                <a:latin typeface="ui-sans-serif" pitchFamily="34" charset="0"/>
                <a:ea typeface="ui-sans-serif" pitchFamily="34" charset="-122"/>
                <a:cs typeface="ui-sans-serif" pitchFamily="34" charset="-120"/>
              </a:rPr>
              <a:t>Implemented settings.php for XAMPP (localhost, root, no password)</a:t>
            </a:r>
            <a:endParaRPr lang="en-US" sz="1500" dirty="0"/>
          </a:p>
        </p:txBody>
      </p:sp>
      <p:sp>
        <p:nvSpPr>
          <p:cNvPr id="20" name="Text 7"/>
          <p:cNvSpPr/>
          <p:nvPr/>
        </p:nvSpPr>
        <p:spPr>
          <a:xfrm>
            <a:off x="1104900" y="3581400"/>
            <a:ext cx="7958138"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500" dirty="0">
                <a:solidFill>
                  <a:srgbClr val="374151"/>
                </a:solidFill>
                <a:latin typeface="ui-sans-serif" pitchFamily="34" charset="0"/>
                <a:ea typeface="ui-sans-serif" pitchFamily="34" charset="-122"/>
                <a:cs typeface="ui-sans-serif" pitchFamily="34" charset="-120"/>
              </a:rPr>
              <a:t>Created a connection diagnostic tool for troubleshooting</a:t>
            </a:r>
            <a:endParaRPr lang="en-US" sz="1500" dirty="0"/>
          </a:p>
        </p:txBody>
      </p:sp>
      <p:sp>
        <p:nvSpPr>
          <p:cNvPr id="21" name="Text 8"/>
          <p:cNvSpPr/>
          <p:nvPr/>
        </p:nvSpPr>
        <p:spPr>
          <a:xfrm>
            <a:off x="1104900" y="3848100"/>
            <a:ext cx="7958138"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500" dirty="0">
                <a:solidFill>
                  <a:srgbClr val="374151"/>
                </a:solidFill>
                <a:latin typeface="ui-sans-serif" pitchFamily="34" charset="0"/>
                <a:ea typeface="ui-sans-serif" pitchFamily="34" charset="-122"/>
                <a:cs typeface="ui-sans-serif" pitchFamily="34" charset="-120"/>
              </a:rPr>
              <a:t>Documented setup process and common failure modes</a:t>
            </a:r>
            <a:endParaRPr lang="en-US" sz="1500" dirty="0"/>
          </a:p>
        </p:txBody>
      </p:sp>
      <p:sp>
        <p:nvSpPr>
          <p:cNvPr id="22" name="Text 9"/>
          <p:cNvSpPr/>
          <p:nvPr/>
        </p:nvSpPr>
        <p:spPr>
          <a:xfrm>
            <a:off x="1190625" y="4648200"/>
            <a:ext cx="8588752"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Task 7: Dynamic About Page</a:t>
            </a:r>
            <a:endParaRPr lang="en-US" sz="1800" dirty="0"/>
          </a:p>
        </p:txBody>
      </p:sp>
      <p:sp>
        <p:nvSpPr>
          <p:cNvPr id="23" name="Text 10"/>
          <p:cNvSpPr/>
          <p:nvPr/>
        </p:nvSpPr>
        <p:spPr>
          <a:xfrm>
            <a:off x="1228725" y="5029200"/>
            <a:ext cx="8543032"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500" dirty="0">
                <a:solidFill>
                  <a:srgbClr val="374151"/>
                </a:solidFill>
                <a:latin typeface="ui-sans-serif" pitchFamily="34" charset="0"/>
                <a:ea typeface="ui-sans-serif" pitchFamily="34" charset="-122"/>
                <a:cs typeface="ui-sans-serif" pitchFamily="34" charset="-120"/>
              </a:rPr>
              <a:t>Designed about table with Project 1+2 contributions, also added favorite language and fun facts table </a:t>
            </a:r>
            <a:endParaRPr lang="en-US" sz="1500" dirty="0"/>
          </a:p>
        </p:txBody>
      </p:sp>
      <p:sp>
        <p:nvSpPr>
          <p:cNvPr id="24" name="Text 11"/>
          <p:cNvSpPr/>
          <p:nvPr/>
        </p:nvSpPr>
        <p:spPr>
          <a:xfrm>
            <a:off x="1228725" y="5295900"/>
            <a:ext cx="8543032"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500" dirty="0">
                <a:solidFill>
                  <a:srgbClr val="374151"/>
                </a:solidFill>
                <a:latin typeface="ui-sans-serif" pitchFamily="34" charset="0"/>
                <a:ea typeface="ui-sans-serif" pitchFamily="34" charset="-122"/>
                <a:cs typeface="ui-sans-serif" pitchFamily="34" charset="-120"/>
              </a:rPr>
              <a:t>Refactored about.php to render dynamic &lt;dl&gt;/&lt;dt&gt;/&lt;dd&gt; from MySQL</a:t>
            </a:r>
            <a:endParaRPr lang="en-US" sz="1500" dirty="0"/>
          </a:p>
        </p:txBody>
      </p:sp>
      <p:sp>
        <p:nvSpPr>
          <p:cNvPr id="25" name="Text 12"/>
          <p:cNvSpPr/>
          <p:nvPr/>
        </p:nvSpPr>
        <p:spPr>
          <a:xfrm>
            <a:off x="1228725" y="5562600"/>
            <a:ext cx="8543032"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500" dirty="0">
                <a:solidFill>
                  <a:srgbClr val="374151"/>
                </a:solidFill>
                <a:latin typeface="ui-sans-serif" pitchFamily="34" charset="0"/>
                <a:ea typeface="ui-sans-serif" pitchFamily="34" charset="-122"/>
                <a:cs typeface="ui-sans-serif" pitchFamily="34" charset="-120"/>
              </a:rPr>
              <a:t>Preserved original CSS while moving to database-driven content</a:t>
            </a:r>
            <a:endParaRPr lang="en-US" sz="1500" dirty="0"/>
          </a:p>
        </p:txBody>
      </p:sp>
      <p:sp>
        <p:nvSpPr>
          <p:cNvPr id="26" name="Text 13"/>
          <p:cNvSpPr/>
          <p:nvPr/>
        </p:nvSpPr>
        <p:spPr>
          <a:xfrm>
            <a:off x="1104900" y="6362700"/>
            <a:ext cx="5963394" cy="304800"/>
          </a:xfrm>
          <a:prstGeom prst="rect">
            <a:avLst/>
          </a:prstGeom>
          <a:noFill/>
          <a:ln/>
        </p:spPr>
        <p:txBody>
          <a:bodyPr vert="horz" wrap="square" lIns="0" tIns="0" rIns="0" bIns="0" rtlCol="0" anchor="t"/>
          <a:lstStyle/>
          <a:p>
            <a:pPr marL="0" indent="0">
              <a:lnSpc>
                <a:spcPts val="2400"/>
              </a:lnSpc>
              <a:buNone/>
            </a:pPr>
            <a:r>
              <a:rPr lang="en-US" b="1" dirty="0">
                <a:solidFill>
                  <a:srgbClr val="1F2937"/>
                </a:solidFill>
                <a:latin typeface="ui-sans-serif" pitchFamily="34" charset="0"/>
                <a:ea typeface="ui-sans-serif" pitchFamily="34" charset="-122"/>
                <a:cs typeface="ui-sans-serif" pitchFamily="34" charset="-120"/>
              </a:rPr>
              <a:t>Design consistency </a:t>
            </a:r>
            <a:endParaRPr lang="en-US" sz="1800" dirty="0"/>
          </a:p>
        </p:txBody>
      </p:sp>
      <p:sp>
        <p:nvSpPr>
          <p:cNvPr id="28" name="Text 15"/>
          <p:cNvSpPr/>
          <p:nvPr/>
        </p:nvSpPr>
        <p:spPr>
          <a:xfrm>
            <a:off x="1143000" y="7010399"/>
            <a:ext cx="7110353" cy="860972"/>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latin typeface="ui-sans-serif"/>
              </a:rPr>
              <a:t>Looking back at our headers, footers and navigation, had a lot of inconsistencies and were all one way or another different from each other thus I replaced all of them with consistent design, color and functionality making it easy to edit in the future and also looking professional </a:t>
            </a:r>
          </a:p>
        </p:txBody>
      </p:sp>
      <p:sp>
        <p:nvSpPr>
          <p:cNvPr id="30" name="Text 17"/>
          <p:cNvSpPr/>
          <p:nvPr/>
        </p:nvSpPr>
        <p:spPr>
          <a:xfrm>
            <a:off x="304800" y="80237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31" name="Text 18"/>
          <p:cNvSpPr/>
          <p:nvPr/>
        </p:nvSpPr>
        <p:spPr>
          <a:xfrm>
            <a:off x="11579275" y="80237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4/16</a:t>
            </a:r>
            <a:endParaRPr lang="en-US" sz="10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1019175"/>
            <a:ext cx="228600" cy="228600"/>
          </a:xfrm>
          <a:prstGeom prst="rect">
            <a:avLst/>
          </a:prstGeom>
        </p:spPr>
      </p:pic>
      <p:pic>
        <p:nvPicPr>
          <p:cNvPr id="5" name="Image 3" descr="preencoded.png"/>
          <p:cNvPicPr>
            <a:picLocks noChangeAspect="1"/>
          </p:cNvPicPr>
          <p:nvPr/>
        </p:nvPicPr>
        <p:blipFill>
          <a:blip r:embed="rId6"/>
          <a:stretch>
            <a:fillRect/>
          </a:stretch>
        </p:blipFill>
        <p:spPr>
          <a:xfrm>
            <a:off x="304800" y="1447800"/>
            <a:ext cx="5676900" cy="2255788"/>
          </a:xfrm>
          <a:prstGeom prst="rect">
            <a:avLst/>
          </a:prstGeom>
        </p:spPr>
      </p:pic>
      <p:pic>
        <p:nvPicPr>
          <p:cNvPr id="6" name="Image 4" descr="preencoded.png"/>
          <p:cNvPicPr>
            <a:picLocks noChangeAspect="1"/>
          </p:cNvPicPr>
          <p:nvPr/>
        </p:nvPicPr>
        <p:blipFill>
          <a:blip r:embed="rId7"/>
          <a:stretch>
            <a:fillRect/>
          </a:stretch>
        </p:blipFill>
        <p:spPr>
          <a:xfrm>
            <a:off x="419100" y="1600200"/>
            <a:ext cx="238125" cy="190500"/>
          </a:xfrm>
          <a:prstGeom prst="rect">
            <a:avLst/>
          </a:prstGeom>
        </p:spPr>
      </p:pic>
      <p:pic>
        <p:nvPicPr>
          <p:cNvPr id="8" name="Image 6" descr="preencoded.png"/>
          <p:cNvPicPr>
            <a:picLocks noChangeAspect="1"/>
          </p:cNvPicPr>
          <p:nvPr/>
        </p:nvPicPr>
        <p:blipFill>
          <a:blip r:embed="rId8"/>
          <a:stretch>
            <a:fillRect/>
          </a:stretch>
        </p:blipFill>
        <p:spPr>
          <a:xfrm>
            <a:off x="304800" y="3398787"/>
            <a:ext cx="5676900" cy="2491384"/>
          </a:xfrm>
          <a:prstGeom prst="rect">
            <a:avLst/>
          </a:prstGeom>
        </p:spPr>
      </p:pic>
      <p:pic>
        <p:nvPicPr>
          <p:cNvPr id="9" name="Image 7" descr="preencoded.png"/>
          <p:cNvPicPr>
            <a:picLocks noChangeAspect="1"/>
          </p:cNvPicPr>
          <p:nvPr/>
        </p:nvPicPr>
        <p:blipFill>
          <a:blip r:embed="rId9"/>
          <a:stretch>
            <a:fillRect/>
          </a:stretch>
        </p:blipFill>
        <p:spPr>
          <a:xfrm>
            <a:off x="419100" y="3551188"/>
            <a:ext cx="171450" cy="190500"/>
          </a:xfrm>
          <a:prstGeom prst="rect">
            <a:avLst/>
          </a:prstGeom>
        </p:spPr>
      </p:pic>
      <p:pic>
        <p:nvPicPr>
          <p:cNvPr id="10" name="Image 8" descr="preencoded.png"/>
          <p:cNvPicPr>
            <a:picLocks noChangeAspect="1"/>
          </p:cNvPicPr>
          <p:nvPr/>
        </p:nvPicPr>
        <p:blipFill>
          <a:blip r:embed="rId10"/>
          <a:stretch>
            <a:fillRect/>
          </a:stretch>
        </p:blipFill>
        <p:spPr>
          <a:xfrm>
            <a:off x="6210300" y="1019175"/>
            <a:ext cx="171450" cy="228600"/>
          </a:xfrm>
          <a:prstGeom prst="rect">
            <a:avLst/>
          </a:prstGeom>
        </p:spPr>
      </p:pic>
      <p:pic>
        <p:nvPicPr>
          <p:cNvPr id="11" name="Image 9" descr="preencoded.png"/>
          <p:cNvPicPr>
            <a:picLocks noChangeAspect="1"/>
          </p:cNvPicPr>
          <p:nvPr/>
        </p:nvPicPr>
        <p:blipFill>
          <a:blip r:embed="rId11"/>
          <a:stretch>
            <a:fillRect/>
          </a:stretch>
        </p:blipFill>
        <p:spPr>
          <a:xfrm>
            <a:off x="6210300" y="1447799"/>
            <a:ext cx="5676900" cy="2065289"/>
          </a:xfrm>
          <a:prstGeom prst="rect">
            <a:avLst/>
          </a:prstGeom>
        </p:spPr>
      </p:pic>
      <p:pic>
        <p:nvPicPr>
          <p:cNvPr id="12" name="Image 10" descr="preencoded.png"/>
          <p:cNvPicPr>
            <a:picLocks noChangeAspect="1"/>
          </p:cNvPicPr>
          <p:nvPr/>
        </p:nvPicPr>
        <p:blipFill>
          <a:blip r:embed="rId12"/>
          <a:stretch>
            <a:fillRect/>
          </a:stretch>
        </p:blipFill>
        <p:spPr>
          <a:xfrm>
            <a:off x="6272212" y="1606677"/>
            <a:ext cx="219075" cy="190500"/>
          </a:xfrm>
          <a:prstGeom prst="rect">
            <a:avLst/>
          </a:prstGeom>
        </p:spPr>
      </p:pic>
      <p:pic>
        <p:nvPicPr>
          <p:cNvPr id="14" name="Image 12" descr="preencoded.png"/>
          <p:cNvPicPr>
            <a:picLocks noChangeAspect="1"/>
          </p:cNvPicPr>
          <p:nvPr/>
        </p:nvPicPr>
        <p:blipFill>
          <a:blip r:embed="rId13"/>
          <a:stretch>
            <a:fillRect/>
          </a:stretch>
        </p:blipFill>
        <p:spPr>
          <a:xfrm>
            <a:off x="6280404" y="2133600"/>
            <a:ext cx="190500" cy="190500"/>
          </a:xfrm>
          <a:prstGeom prst="rect">
            <a:avLst/>
          </a:prstGeom>
        </p:spPr>
      </p:pic>
      <p:pic>
        <p:nvPicPr>
          <p:cNvPr id="15" name="Image 13" descr="preencoded.png"/>
          <p:cNvPicPr>
            <a:picLocks noChangeAspect="1"/>
          </p:cNvPicPr>
          <p:nvPr/>
        </p:nvPicPr>
        <p:blipFill>
          <a:blip r:embed="rId11"/>
          <a:stretch>
            <a:fillRect/>
          </a:stretch>
        </p:blipFill>
        <p:spPr>
          <a:xfrm>
            <a:off x="6210300" y="3657600"/>
            <a:ext cx="5676900" cy="2127796"/>
          </a:xfrm>
          <a:prstGeom prst="rect">
            <a:avLst/>
          </a:prstGeom>
        </p:spPr>
      </p:pic>
      <p:pic>
        <p:nvPicPr>
          <p:cNvPr id="16" name="Image 14" descr="preencoded.png"/>
          <p:cNvPicPr>
            <a:picLocks noChangeAspect="1"/>
          </p:cNvPicPr>
          <p:nvPr/>
        </p:nvPicPr>
        <p:blipFill>
          <a:blip r:embed="rId14"/>
          <a:stretch>
            <a:fillRect/>
          </a:stretch>
        </p:blipFill>
        <p:spPr>
          <a:xfrm>
            <a:off x="6296406" y="2785377"/>
            <a:ext cx="171450" cy="190500"/>
          </a:xfrm>
          <a:prstGeom prst="rect">
            <a:avLst/>
          </a:prstGeom>
        </p:spPr>
      </p:pic>
      <p:pic>
        <p:nvPicPr>
          <p:cNvPr id="17" name="Image 15" descr="preencoded.png"/>
          <p:cNvPicPr>
            <a:picLocks noChangeAspect="1"/>
          </p:cNvPicPr>
          <p:nvPr/>
        </p:nvPicPr>
        <p:blipFill>
          <a:blip r:embed="rId15"/>
          <a:stretch>
            <a:fillRect/>
          </a:stretch>
        </p:blipFill>
        <p:spPr>
          <a:xfrm>
            <a:off x="0" y="6499771"/>
            <a:ext cx="12192000" cy="358229"/>
          </a:xfrm>
          <a:prstGeom prst="rect">
            <a:avLst/>
          </a:prstGeom>
        </p:spPr>
      </p:pic>
      <p:sp>
        <p:nvSpPr>
          <p:cNvPr id="18"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Ali Jawid Behzad: Evidence &amp; Lessons</a:t>
            </a:r>
            <a:endParaRPr lang="en-US" sz="2700" dirty="0"/>
          </a:p>
        </p:txBody>
      </p:sp>
      <p:sp>
        <p:nvSpPr>
          <p:cNvPr id="19" name="Text 1"/>
          <p:cNvSpPr/>
          <p:nvPr/>
        </p:nvSpPr>
        <p:spPr>
          <a:xfrm>
            <a:off x="609600" y="990600"/>
            <a:ext cx="56769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Evidence</a:t>
            </a:r>
            <a:endParaRPr lang="en-US" sz="1800" dirty="0"/>
          </a:p>
        </p:txBody>
      </p:sp>
      <p:sp>
        <p:nvSpPr>
          <p:cNvPr id="20" name="Text 2"/>
          <p:cNvSpPr/>
          <p:nvPr/>
        </p:nvSpPr>
        <p:spPr>
          <a:xfrm>
            <a:off x="771525" y="1562100"/>
            <a:ext cx="61150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PHP Includes Implementation example</a:t>
            </a:r>
            <a:endParaRPr lang="en-US" sz="1500" dirty="0"/>
          </a:p>
        </p:txBody>
      </p:sp>
      <p:sp>
        <p:nvSpPr>
          <p:cNvPr id="21" name="Text 3"/>
          <p:cNvSpPr/>
          <p:nvPr/>
        </p:nvSpPr>
        <p:spPr>
          <a:xfrm>
            <a:off x="771525" y="1828800"/>
            <a:ext cx="5095875" cy="457200"/>
          </a:xfrm>
          <a:prstGeom prst="rect">
            <a:avLst/>
          </a:prstGeom>
          <a:noFill/>
          <a:ln/>
        </p:spPr>
        <p:txBody>
          <a:bodyPr vert="horz" wrap="square" lIns="0" tIns="0" rIns="0" bIns="0" rtlCol="0" anchor="t"/>
          <a:lstStyle/>
          <a:p>
            <a:pPr marL="0" indent="0">
              <a:lnSpc>
                <a:spcPts val="1800"/>
              </a:lnSpc>
              <a:buNone/>
            </a:pPr>
            <a:endParaRPr lang="en-US" sz="1200" dirty="0"/>
          </a:p>
        </p:txBody>
      </p:sp>
      <p:sp>
        <p:nvSpPr>
          <p:cNvPr id="23" name="Text 5"/>
          <p:cNvSpPr/>
          <p:nvPr/>
        </p:nvSpPr>
        <p:spPr>
          <a:xfrm>
            <a:off x="704850" y="3513088"/>
            <a:ext cx="51625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About table database</a:t>
            </a:r>
            <a:endParaRPr lang="en-US" sz="1500" dirty="0"/>
          </a:p>
        </p:txBody>
      </p:sp>
      <p:sp>
        <p:nvSpPr>
          <p:cNvPr id="24" name="Text 6"/>
          <p:cNvSpPr/>
          <p:nvPr/>
        </p:nvSpPr>
        <p:spPr>
          <a:xfrm>
            <a:off x="704850" y="3779788"/>
            <a:ext cx="5162550" cy="685800"/>
          </a:xfrm>
          <a:prstGeom prst="rect">
            <a:avLst/>
          </a:prstGeom>
          <a:noFill/>
          <a:ln/>
        </p:spPr>
        <p:txBody>
          <a:bodyPr vert="horz" wrap="square" lIns="0" tIns="0" rIns="0" bIns="0" rtlCol="0" anchor="t"/>
          <a:lstStyle/>
          <a:p>
            <a:pPr marL="0" indent="0">
              <a:lnSpc>
                <a:spcPts val="1800"/>
              </a:lnSpc>
              <a:buNone/>
            </a:pPr>
            <a:endParaRPr lang="en-US" sz="1200" dirty="0"/>
          </a:p>
        </p:txBody>
      </p:sp>
      <p:sp>
        <p:nvSpPr>
          <p:cNvPr id="25" name="Text 7"/>
          <p:cNvSpPr/>
          <p:nvPr/>
        </p:nvSpPr>
        <p:spPr>
          <a:xfrm>
            <a:off x="6457950" y="990600"/>
            <a:ext cx="56769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Lessons Learned</a:t>
            </a:r>
            <a:endParaRPr lang="en-US" sz="1800" dirty="0"/>
          </a:p>
        </p:txBody>
      </p:sp>
      <p:sp>
        <p:nvSpPr>
          <p:cNvPr id="26" name="Text 8"/>
          <p:cNvSpPr/>
          <p:nvPr/>
        </p:nvSpPr>
        <p:spPr>
          <a:xfrm>
            <a:off x="6657975" y="1562100"/>
            <a:ext cx="5114925"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Modularity Benefits</a:t>
            </a:r>
            <a:endParaRPr lang="en-US" sz="1500" dirty="0"/>
          </a:p>
        </p:txBody>
      </p:sp>
      <p:sp>
        <p:nvSpPr>
          <p:cNvPr id="27" name="Text 9"/>
          <p:cNvSpPr/>
          <p:nvPr/>
        </p:nvSpPr>
        <p:spPr>
          <a:xfrm>
            <a:off x="6657975" y="1828800"/>
            <a:ext cx="5114925"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Enhanced code reusability and simplified maintenance through PHP includes</a:t>
            </a:r>
            <a:endParaRPr lang="en-US" sz="1200" dirty="0"/>
          </a:p>
        </p:txBody>
      </p:sp>
      <p:sp>
        <p:nvSpPr>
          <p:cNvPr id="28" name="Text 10"/>
          <p:cNvSpPr/>
          <p:nvPr/>
        </p:nvSpPr>
        <p:spPr>
          <a:xfrm>
            <a:off x="6657975" y="2074163"/>
            <a:ext cx="51435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Single Source of Truth</a:t>
            </a:r>
            <a:endParaRPr lang="en-US" sz="1500" dirty="0"/>
          </a:p>
        </p:txBody>
      </p:sp>
      <p:sp>
        <p:nvSpPr>
          <p:cNvPr id="29" name="Text 11"/>
          <p:cNvSpPr/>
          <p:nvPr/>
        </p:nvSpPr>
        <p:spPr>
          <a:xfrm>
            <a:off x="6643687" y="2347094"/>
            <a:ext cx="51435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Centralized layout and content management for consistent website appearance</a:t>
            </a:r>
            <a:endParaRPr lang="en-US" sz="1200" dirty="0"/>
          </a:p>
        </p:txBody>
      </p:sp>
      <p:sp>
        <p:nvSpPr>
          <p:cNvPr id="30" name="Text 12"/>
          <p:cNvSpPr/>
          <p:nvPr/>
        </p:nvSpPr>
        <p:spPr>
          <a:xfrm>
            <a:off x="6657975" y="2762250"/>
            <a:ext cx="51625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DB-Driven Content</a:t>
            </a:r>
            <a:endParaRPr lang="en-US" sz="1500" dirty="0"/>
          </a:p>
        </p:txBody>
      </p:sp>
      <p:sp>
        <p:nvSpPr>
          <p:cNvPr id="31" name="Text 13"/>
          <p:cNvSpPr/>
          <p:nvPr/>
        </p:nvSpPr>
        <p:spPr>
          <a:xfrm>
            <a:off x="6657975" y="2968752"/>
            <a:ext cx="51625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Enabled dynamic updates and easier content management without code changes</a:t>
            </a:r>
            <a:endParaRPr lang="en-US" sz="1200" dirty="0"/>
          </a:p>
        </p:txBody>
      </p:sp>
      <p:sp>
        <p:nvSpPr>
          <p:cNvPr id="33" name="Text 15"/>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34" name="Text 16"/>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5/16</a:t>
            </a:r>
            <a:endParaRPr lang="en-US" sz="1080" dirty="0"/>
          </a:p>
        </p:txBody>
      </p:sp>
      <p:pic>
        <p:nvPicPr>
          <p:cNvPr id="36" name="Picture 35">
            <a:extLst>
              <a:ext uri="{FF2B5EF4-FFF2-40B4-BE49-F238E27FC236}">
                <a16:creationId xmlns:a16="http://schemas.microsoft.com/office/drawing/2014/main" id="{B4C067D8-A4FD-806C-EA43-BA0371FD0DC4}"/>
              </a:ext>
            </a:extLst>
          </p:cNvPr>
          <p:cNvPicPr>
            <a:picLocks noChangeAspect="1"/>
          </p:cNvPicPr>
          <p:nvPr/>
        </p:nvPicPr>
        <p:blipFill>
          <a:blip r:embed="rId16"/>
          <a:stretch>
            <a:fillRect/>
          </a:stretch>
        </p:blipFill>
        <p:spPr>
          <a:xfrm>
            <a:off x="434341" y="1950282"/>
            <a:ext cx="1882140" cy="1134441"/>
          </a:xfrm>
          <a:prstGeom prst="rect">
            <a:avLst/>
          </a:prstGeom>
        </p:spPr>
      </p:pic>
      <p:pic>
        <p:nvPicPr>
          <p:cNvPr id="38" name="Picture 37">
            <a:extLst>
              <a:ext uri="{FF2B5EF4-FFF2-40B4-BE49-F238E27FC236}">
                <a16:creationId xmlns:a16="http://schemas.microsoft.com/office/drawing/2014/main" id="{BE611BE4-9E06-FD9F-EAB9-3F20D9AD4C8C}"/>
              </a:ext>
            </a:extLst>
          </p:cNvPr>
          <p:cNvPicPr>
            <a:picLocks noChangeAspect="1"/>
          </p:cNvPicPr>
          <p:nvPr/>
        </p:nvPicPr>
        <p:blipFill>
          <a:blip r:embed="rId17"/>
          <a:stretch>
            <a:fillRect/>
          </a:stretch>
        </p:blipFill>
        <p:spPr>
          <a:xfrm>
            <a:off x="704850" y="3826217"/>
            <a:ext cx="4574612" cy="1959179"/>
          </a:xfrm>
          <a:prstGeom prst="rect">
            <a:avLst/>
          </a:prstGeom>
        </p:spPr>
      </p:pic>
      <p:pic>
        <p:nvPicPr>
          <p:cNvPr id="42" name="Image 5" descr="preencoded.png">
            <a:extLst>
              <a:ext uri="{FF2B5EF4-FFF2-40B4-BE49-F238E27FC236}">
                <a16:creationId xmlns:a16="http://schemas.microsoft.com/office/drawing/2014/main" id="{A0FF70F7-EC42-45D1-AFF4-1FFBC8E52D5C}"/>
              </a:ext>
            </a:extLst>
          </p:cNvPr>
          <p:cNvPicPr>
            <a:picLocks noChangeAspect="1"/>
          </p:cNvPicPr>
          <p:nvPr/>
        </p:nvPicPr>
        <p:blipFill>
          <a:blip r:embed="rId18"/>
          <a:stretch>
            <a:fillRect/>
          </a:stretch>
        </p:blipFill>
        <p:spPr>
          <a:xfrm>
            <a:off x="2441451" y="1992516"/>
            <a:ext cx="2228539" cy="769888"/>
          </a:xfrm>
          <a:prstGeom prst="rect">
            <a:avLst/>
          </a:prstGeom>
        </p:spPr>
      </p:pic>
      <p:sp>
        <p:nvSpPr>
          <p:cNvPr id="41" name="Text 4">
            <a:extLst>
              <a:ext uri="{FF2B5EF4-FFF2-40B4-BE49-F238E27FC236}">
                <a16:creationId xmlns:a16="http://schemas.microsoft.com/office/drawing/2014/main" id="{EDB62047-C5AD-3086-A0F5-EDEE502F0C96}"/>
              </a:ext>
            </a:extLst>
          </p:cNvPr>
          <p:cNvSpPr/>
          <p:nvPr/>
        </p:nvSpPr>
        <p:spPr>
          <a:xfrm>
            <a:off x="2545081" y="2025395"/>
            <a:ext cx="1882141" cy="769888"/>
          </a:xfrm>
          <a:prstGeom prst="rect">
            <a:avLst/>
          </a:prstGeom>
          <a:noFill/>
          <a:ln/>
        </p:spPr>
        <p:txBody>
          <a:bodyPr vert="horz" wrap="square" lIns="0" tIns="0" rIns="0" bIns="0" rtlCol="0" anchor="t"/>
          <a:lstStyle/>
          <a:p>
            <a:pPr marL="0" indent="0">
              <a:lnSpc>
                <a:spcPts val="1620"/>
              </a:lnSpc>
              <a:buNone/>
            </a:pPr>
            <a:r>
              <a:rPr lang="en-US" sz="1080" dirty="0">
                <a:solidFill>
                  <a:srgbClr val="DDDDDD"/>
                </a:solidFill>
                <a:latin typeface="Arial" pitchFamily="34" charset="0"/>
                <a:ea typeface="Arial" pitchFamily="34" charset="-122"/>
                <a:cs typeface="Arial" pitchFamily="34" charset="-120"/>
              </a:rPr>
              <a:t>&lt;?php include 'header.inc'; ?&gt;
&lt;?php include 'nav.inc'; ?&gt;
&lt;?php include 'footer.inc'; ?&gt;</a:t>
            </a:r>
            <a:endParaRPr lang="en-US" sz="1080" dirty="0"/>
          </a:p>
        </p:txBody>
      </p:sp>
      <p:pic>
        <p:nvPicPr>
          <p:cNvPr id="44" name="Picture 43">
            <a:extLst>
              <a:ext uri="{FF2B5EF4-FFF2-40B4-BE49-F238E27FC236}">
                <a16:creationId xmlns:a16="http://schemas.microsoft.com/office/drawing/2014/main" id="{732FDBAA-7DB5-65C9-8896-E1642693D4E6}"/>
              </a:ext>
            </a:extLst>
          </p:cNvPr>
          <p:cNvPicPr>
            <a:picLocks noChangeAspect="1"/>
          </p:cNvPicPr>
          <p:nvPr/>
        </p:nvPicPr>
        <p:blipFill>
          <a:blip r:embed="rId19"/>
          <a:stretch>
            <a:fillRect/>
          </a:stretch>
        </p:blipFill>
        <p:spPr>
          <a:xfrm>
            <a:off x="6296406" y="3719589"/>
            <a:ext cx="5190744" cy="17232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EE0C3DE-DBC5-F5BF-99E4-2C3022DF0521}"/>
              </a:ext>
            </a:extLst>
          </p:cNvPr>
          <p:cNvPicPr>
            <a:picLocks noChangeAspect="1"/>
          </p:cNvPicPr>
          <p:nvPr/>
        </p:nvPicPr>
        <p:blipFill>
          <a:blip r:embed="rId2"/>
          <a:stretch>
            <a:fillRect/>
          </a:stretch>
        </p:blipFill>
        <p:spPr>
          <a:xfrm>
            <a:off x="0" y="0"/>
            <a:ext cx="12192000" cy="6858000"/>
          </a:xfrm>
          <a:prstGeom prst="rect">
            <a:avLst/>
          </a:prstGeom>
        </p:spPr>
      </p:pic>
      <p:pic>
        <p:nvPicPr>
          <p:cNvPr id="3" name="Image 1" descr="preencoded.png">
            <a:extLst>
              <a:ext uri="{FF2B5EF4-FFF2-40B4-BE49-F238E27FC236}">
                <a16:creationId xmlns:a16="http://schemas.microsoft.com/office/drawing/2014/main" id="{CCA23ECF-0E8D-EC08-06E4-EBBEBA5F8F34}"/>
              </a:ext>
            </a:extLst>
          </p:cNvPr>
          <p:cNvPicPr>
            <a:picLocks noChangeAspect="1"/>
          </p:cNvPicPr>
          <p:nvPr/>
        </p:nvPicPr>
        <p:blipFill>
          <a:blip r:embed="rId3"/>
          <a:stretch>
            <a:fillRect/>
          </a:stretch>
        </p:blipFill>
        <p:spPr>
          <a:xfrm>
            <a:off x="0" y="0"/>
            <a:ext cx="12192000" cy="685800"/>
          </a:xfrm>
          <a:prstGeom prst="rect">
            <a:avLst/>
          </a:prstGeom>
        </p:spPr>
      </p:pic>
      <p:pic>
        <p:nvPicPr>
          <p:cNvPr id="4" name="Image 2" descr="preencoded.png">
            <a:extLst>
              <a:ext uri="{FF2B5EF4-FFF2-40B4-BE49-F238E27FC236}">
                <a16:creationId xmlns:a16="http://schemas.microsoft.com/office/drawing/2014/main" id="{CC58736A-5BF7-F896-1740-908C39AA8CAD}"/>
              </a:ext>
            </a:extLst>
          </p:cNvPr>
          <p:cNvPicPr>
            <a:picLocks noChangeAspect="1"/>
          </p:cNvPicPr>
          <p:nvPr/>
        </p:nvPicPr>
        <p:blipFill>
          <a:blip r:embed="rId4"/>
          <a:stretch>
            <a:fillRect/>
          </a:stretch>
        </p:blipFill>
        <p:spPr>
          <a:xfrm>
            <a:off x="304800" y="1019175"/>
            <a:ext cx="228600" cy="228600"/>
          </a:xfrm>
          <a:prstGeom prst="rect">
            <a:avLst/>
          </a:prstGeom>
        </p:spPr>
      </p:pic>
      <p:pic>
        <p:nvPicPr>
          <p:cNvPr id="5" name="Image 3" descr="preencoded.png">
            <a:extLst>
              <a:ext uri="{FF2B5EF4-FFF2-40B4-BE49-F238E27FC236}">
                <a16:creationId xmlns:a16="http://schemas.microsoft.com/office/drawing/2014/main" id="{3FE9524E-9C5A-341E-EE1C-BD8B992244DE}"/>
              </a:ext>
            </a:extLst>
          </p:cNvPr>
          <p:cNvPicPr>
            <a:picLocks noChangeAspect="1"/>
          </p:cNvPicPr>
          <p:nvPr/>
        </p:nvPicPr>
        <p:blipFill>
          <a:blip r:embed="rId5"/>
          <a:stretch>
            <a:fillRect/>
          </a:stretch>
        </p:blipFill>
        <p:spPr>
          <a:xfrm>
            <a:off x="304800" y="1447800"/>
            <a:ext cx="5676900" cy="4804410"/>
          </a:xfrm>
          <a:prstGeom prst="rect">
            <a:avLst/>
          </a:prstGeom>
        </p:spPr>
      </p:pic>
      <p:pic>
        <p:nvPicPr>
          <p:cNvPr id="6" name="Image 4" descr="preencoded.png">
            <a:extLst>
              <a:ext uri="{FF2B5EF4-FFF2-40B4-BE49-F238E27FC236}">
                <a16:creationId xmlns:a16="http://schemas.microsoft.com/office/drawing/2014/main" id="{32F84F70-456F-152E-579C-3EB85C086E65}"/>
              </a:ext>
            </a:extLst>
          </p:cNvPr>
          <p:cNvPicPr>
            <a:picLocks noChangeAspect="1"/>
          </p:cNvPicPr>
          <p:nvPr/>
        </p:nvPicPr>
        <p:blipFill>
          <a:blip r:embed="rId6"/>
          <a:stretch>
            <a:fillRect/>
          </a:stretch>
        </p:blipFill>
        <p:spPr>
          <a:xfrm>
            <a:off x="419100" y="1600200"/>
            <a:ext cx="238125" cy="190500"/>
          </a:xfrm>
          <a:prstGeom prst="rect">
            <a:avLst/>
          </a:prstGeom>
        </p:spPr>
      </p:pic>
      <p:pic>
        <p:nvPicPr>
          <p:cNvPr id="10" name="Image 9" descr="preencoded.png">
            <a:extLst>
              <a:ext uri="{FF2B5EF4-FFF2-40B4-BE49-F238E27FC236}">
                <a16:creationId xmlns:a16="http://schemas.microsoft.com/office/drawing/2014/main" id="{4D0F3A2C-1064-688C-0E63-4367188F61D5}"/>
              </a:ext>
            </a:extLst>
          </p:cNvPr>
          <p:cNvPicPr>
            <a:picLocks noChangeAspect="1"/>
          </p:cNvPicPr>
          <p:nvPr/>
        </p:nvPicPr>
        <p:blipFill>
          <a:blip r:embed="rId7"/>
          <a:stretch>
            <a:fillRect/>
          </a:stretch>
        </p:blipFill>
        <p:spPr>
          <a:xfrm>
            <a:off x="6210300" y="1447799"/>
            <a:ext cx="5676900" cy="4804410"/>
          </a:xfrm>
          <a:prstGeom prst="rect">
            <a:avLst/>
          </a:prstGeom>
        </p:spPr>
      </p:pic>
      <p:pic>
        <p:nvPicPr>
          <p:cNvPr id="15" name="Image 15" descr="preencoded.png">
            <a:extLst>
              <a:ext uri="{FF2B5EF4-FFF2-40B4-BE49-F238E27FC236}">
                <a16:creationId xmlns:a16="http://schemas.microsoft.com/office/drawing/2014/main" id="{881DC517-23C2-FB56-DABD-9C8EAA6EB1B1}"/>
              </a:ext>
            </a:extLst>
          </p:cNvPr>
          <p:cNvPicPr>
            <a:picLocks noChangeAspect="1"/>
          </p:cNvPicPr>
          <p:nvPr/>
        </p:nvPicPr>
        <p:blipFill>
          <a:blip r:embed="rId8"/>
          <a:stretch>
            <a:fillRect/>
          </a:stretch>
        </p:blipFill>
        <p:spPr>
          <a:xfrm>
            <a:off x="0" y="6499771"/>
            <a:ext cx="12192000" cy="358229"/>
          </a:xfrm>
          <a:prstGeom prst="rect">
            <a:avLst/>
          </a:prstGeom>
        </p:spPr>
      </p:pic>
      <p:sp>
        <p:nvSpPr>
          <p:cNvPr id="16" name="Text 1">
            <a:extLst>
              <a:ext uri="{FF2B5EF4-FFF2-40B4-BE49-F238E27FC236}">
                <a16:creationId xmlns:a16="http://schemas.microsoft.com/office/drawing/2014/main" id="{14BC39A2-F316-B05A-EF8D-DA8E4D00F778}"/>
              </a:ext>
            </a:extLst>
          </p:cNvPr>
          <p:cNvSpPr/>
          <p:nvPr/>
        </p:nvSpPr>
        <p:spPr>
          <a:xfrm>
            <a:off x="609600" y="990600"/>
            <a:ext cx="56769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Evidence</a:t>
            </a:r>
            <a:endParaRPr lang="en-US" sz="1800" dirty="0"/>
          </a:p>
        </p:txBody>
      </p:sp>
      <p:sp>
        <p:nvSpPr>
          <p:cNvPr id="17" name="Text 2">
            <a:extLst>
              <a:ext uri="{FF2B5EF4-FFF2-40B4-BE49-F238E27FC236}">
                <a16:creationId xmlns:a16="http://schemas.microsoft.com/office/drawing/2014/main" id="{B13B8CBC-4585-05AA-FFFE-036F7C0078A7}"/>
              </a:ext>
            </a:extLst>
          </p:cNvPr>
          <p:cNvSpPr/>
          <p:nvPr/>
        </p:nvSpPr>
        <p:spPr>
          <a:xfrm>
            <a:off x="771525" y="1562100"/>
            <a:ext cx="1228725" cy="240665"/>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rPr>
              <a:t>About page </a:t>
            </a:r>
            <a:endParaRPr lang="en-US" sz="1500" dirty="0"/>
          </a:p>
        </p:txBody>
      </p:sp>
      <p:sp>
        <p:nvSpPr>
          <p:cNvPr id="18" name="Text 3">
            <a:extLst>
              <a:ext uri="{FF2B5EF4-FFF2-40B4-BE49-F238E27FC236}">
                <a16:creationId xmlns:a16="http://schemas.microsoft.com/office/drawing/2014/main" id="{27273EF8-615E-12B4-7D1B-2CE8F333DF57}"/>
              </a:ext>
            </a:extLst>
          </p:cNvPr>
          <p:cNvSpPr/>
          <p:nvPr/>
        </p:nvSpPr>
        <p:spPr>
          <a:xfrm>
            <a:off x="771525" y="1828800"/>
            <a:ext cx="5095875" cy="457200"/>
          </a:xfrm>
          <a:prstGeom prst="rect">
            <a:avLst/>
          </a:prstGeom>
          <a:noFill/>
          <a:ln/>
        </p:spPr>
        <p:txBody>
          <a:bodyPr vert="horz" wrap="square" lIns="0" tIns="0" rIns="0" bIns="0" rtlCol="0" anchor="t"/>
          <a:lstStyle/>
          <a:p>
            <a:pPr marL="0" indent="0">
              <a:lnSpc>
                <a:spcPts val="1800"/>
              </a:lnSpc>
              <a:buNone/>
            </a:pPr>
            <a:endParaRPr lang="en-US" sz="1200" dirty="0"/>
          </a:p>
        </p:txBody>
      </p:sp>
      <p:sp>
        <p:nvSpPr>
          <p:cNvPr id="19" name="Text 5">
            <a:extLst>
              <a:ext uri="{FF2B5EF4-FFF2-40B4-BE49-F238E27FC236}">
                <a16:creationId xmlns:a16="http://schemas.microsoft.com/office/drawing/2014/main" id="{6C966E3C-6AE8-C4FA-0971-788E6A3D3C64}"/>
              </a:ext>
            </a:extLst>
          </p:cNvPr>
          <p:cNvSpPr/>
          <p:nvPr/>
        </p:nvSpPr>
        <p:spPr>
          <a:xfrm>
            <a:off x="704850" y="3513088"/>
            <a:ext cx="5162550" cy="266700"/>
          </a:xfrm>
          <a:prstGeom prst="rect">
            <a:avLst/>
          </a:prstGeom>
          <a:noFill/>
          <a:ln/>
        </p:spPr>
        <p:txBody>
          <a:bodyPr vert="horz" wrap="square" lIns="0" tIns="0" rIns="0" bIns="0" rtlCol="0" anchor="t"/>
          <a:lstStyle/>
          <a:p>
            <a:pPr marL="0" indent="0">
              <a:lnSpc>
                <a:spcPts val="2100"/>
              </a:lnSpc>
              <a:buNone/>
            </a:pPr>
            <a:endParaRPr lang="en-US" sz="1500" dirty="0"/>
          </a:p>
        </p:txBody>
      </p:sp>
      <p:sp>
        <p:nvSpPr>
          <p:cNvPr id="20" name="Text 6">
            <a:extLst>
              <a:ext uri="{FF2B5EF4-FFF2-40B4-BE49-F238E27FC236}">
                <a16:creationId xmlns:a16="http://schemas.microsoft.com/office/drawing/2014/main" id="{3A378CF8-3E40-CFF5-DB36-2E74FC06154F}"/>
              </a:ext>
            </a:extLst>
          </p:cNvPr>
          <p:cNvSpPr/>
          <p:nvPr/>
        </p:nvSpPr>
        <p:spPr>
          <a:xfrm>
            <a:off x="704850" y="3779788"/>
            <a:ext cx="5162550" cy="685800"/>
          </a:xfrm>
          <a:prstGeom prst="rect">
            <a:avLst/>
          </a:prstGeom>
          <a:noFill/>
          <a:ln/>
        </p:spPr>
        <p:txBody>
          <a:bodyPr vert="horz" wrap="square" lIns="0" tIns="0" rIns="0" bIns="0" rtlCol="0" anchor="t"/>
          <a:lstStyle/>
          <a:p>
            <a:pPr marL="0" indent="0">
              <a:lnSpc>
                <a:spcPts val="1800"/>
              </a:lnSpc>
              <a:buNone/>
            </a:pPr>
            <a:endParaRPr lang="en-US" sz="1200" dirty="0"/>
          </a:p>
        </p:txBody>
      </p:sp>
      <p:sp>
        <p:nvSpPr>
          <p:cNvPr id="21" name="Text 7">
            <a:extLst>
              <a:ext uri="{FF2B5EF4-FFF2-40B4-BE49-F238E27FC236}">
                <a16:creationId xmlns:a16="http://schemas.microsoft.com/office/drawing/2014/main" id="{50C1A978-1DB3-5379-69E8-5E2F23D766EC}"/>
              </a:ext>
            </a:extLst>
          </p:cNvPr>
          <p:cNvSpPr/>
          <p:nvPr/>
        </p:nvSpPr>
        <p:spPr>
          <a:xfrm>
            <a:off x="6457950" y="990600"/>
            <a:ext cx="56769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0F766E"/>
                </a:solidFill>
                <a:latin typeface="ui-sans-serif" pitchFamily="34" charset="0"/>
                <a:ea typeface="ui-sans-serif" pitchFamily="34" charset="-122"/>
                <a:cs typeface="ui-sans-serif" pitchFamily="34" charset="-120"/>
              </a:rPr>
              <a:t> </a:t>
            </a:r>
            <a:endParaRPr lang="en-US" sz="1800" dirty="0"/>
          </a:p>
        </p:txBody>
      </p:sp>
      <p:sp>
        <p:nvSpPr>
          <p:cNvPr id="28" name="Text 15">
            <a:extLst>
              <a:ext uri="{FF2B5EF4-FFF2-40B4-BE49-F238E27FC236}">
                <a16:creationId xmlns:a16="http://schemas.microsoft.com/office/drawing/2014/main" id="{1B163008-55C5-9CA5-05DA-E729C1CF5A29}"/>
              </a:ext>
            </a:extLst>
          </p:cNvPr>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29" name="Text 16">
            <a:extLst>
              <a:ext uri="{FF2B5EF4-FFF2-40B4-BE49-F238E27FC236}">
                <a16:creationId xmlns:a16="http://schemas.microsoft.com/office/drawing/2014/main" id="{BFB10E1B-EE5E-5595-4BF2-00E2155DD92E}"/>
              </a:ext>
            </a:extLst>
          </p:cNvPr>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5/16</a:t>
            </a:r>
            <a:endParaRPr lang="en-US" sz="1080" dirty="0"/>
          </a:p>
        </p:txBody>
      </p:sp>
      <p:pic>
        <p:nvPicPr>
          <p:cNvPr id="39" name="Picture 38">
            <a:extLst>
              <a:ext uri="{FF2B5EF4-FFF2-40B4-BE49-F238E27FC236}">
                <a16:creationId xmlns:a16="http://schemas.microsoft.com/office/drawing/2014/main" id="{0A8B2A5A-307D-4136-90B9-96B2A06CCAE0}"/>
              </a:ext>
            </a:extLst>
          </p:cNvPr>
          <p:cNvPicPr>
            <a:picLocks noChangeAspect="1"/>
          </p:cNvPicPr>
          <p:nvPr/>
        </p:nvPicPr>
        <p:blipFill>
          <a:blip r:embed="rId9"/>
          <a:stretch>
            <a:fillRect/>
          </a:stretch>
        </p:blipFill>
        <p:spPr>
          <a:xfrm>
            <a:off x="771991" y="1878965"/>
            <a:ext cx="4619314" cy="4173131"/>
          </a:xfrm>
          <a:prstGeom prst="rect">
            <a:avLst/>
          </a:prstGeom>
        </p:spPr>
      </p:pic>
      <p:pic>
        <p:nvPicPr>
          <p:cNvPr id="40" name="Picture 39">
            <a:extLst>
              <a:ext uri="{FF2B5EF4-FFF2-40B4-BE49-F238E27FC236}">
                <a16:creationId xmlns:a16="http://schemas.microsoft.com/office/drawing/2014/main" id="{786970AA-21E5-1C05-7AFA-075E00E3121C}"/>
              </a:ext>
            </a:extLst>
          </p:cNvPr>
          <p:cNvPicPr>
            <a:picLocks noChangeAspect="1"/>
          </p:cNvPicPr>
          <p:nvPr/>
        </p:nvPicPr>
        <p:blipFill>
          <a:blip r:embed="rId10"/>
          <a:stretch>
            <a:fillRect/>
          </a:stretch>
        </p:blipFill>
        <p:spPr>
          <a:xfrm>
            <a:off x="6351416" y="1878965"/>
            <a:ext cx="5394667" cy="1495059"/>
          </a:xfrm>
          <a:prstGeom prst="rect">
            <a:avLst/>
          </a:prstGeom>
        </p:spPr>
      </p:pic>
      <p:pic>
        <p:nvPicPr>
          <p:cNvPr id="41" name="Picture 40">
            <a:extLst>
              <a:ext uri="{FF2B5EF4-FFF2-40B4-BE49-F238E27FC236}">
                <a16:creationId xmlns:a16="http://schemas.microsoft.com/office/drawing/2014/main" id="{61EEEA17-13FD-B13F-67F9-305D4699D95C}"/>
              </a:ext>
            </a:extLst>
          </p:cNvPr>
          <p:cNvPicPr>
            <a:picLocks noChangeAspect="1"/>
          </p:cNvPicPr>
          <p:nvPr/>
        </p:nvPicPr>
        <p:blipFill>
          <a:blip r:embed="rId11"/>
          <a:stretch>
            <a:fillRect/>
          </a:stretch>
        </p:blipFill>
        <p:spPr>
          <a:xfrm>
            <a:off x="6334125" y="3867555"/>
            <a:ext cx="5394667" cy="2184541"/>
          </a:xfrm>
          <a:prstGeom prst="rect">
            <a:avLst/>
          </a:prstGeom>
        </p:spPr>
      </p:pic>
      <p:sp>
        <p:nvSpPr>
          <p:cNvPr id="42" name="Text 2">
            <a:extLst>
              <a:ext uri="{FF2B5EF4-FFF2-40B4-BE49-F238E27FC236}">
                <a16:creationId xmlns:a16="http://schemas.microsoft.com/office/drawing/2014/main" id="{3C83DDB8-07F5-48E9-5D3C-B18273C6FCCB}"/>
              </a:ext>
            </a:extLst>
          </p:cNvPr>
          <p:cNvSpPr/>
          <p:nvPr/>
        </p:nvSpPr>
        <p:spPr>
          <a:xfrm>
            <a:off x="6351416" y="1558519"/>
            <a:ext cx="1228725" cy="240665"/>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rPr>
              <a:t>Footer include</a:t>
            </a:r>
            <a:endParaRPr lang="en-US" sz="1500" dirty="0"/>
          </a:p>
        </p:txBody>
      </p:sp>
      <p:sp>
        <p:nvSpPr>
          <p:cNvPr id="43" name="Text 2">
            <a:extLst>
              <a:ext uri="{FF2B5EF4-FFF2-40B4-BE49-F238E27FC236}">
                <a16:creationId xmlns:a16="http://schemas.microsoft.com/office/drawing/2014/main" id="{9A0951FF-39DB-607F-E487-BAF45F91EEB0}"/>
              </a:ext>
            </a:extLst>
          </p:cNvPr>
          <p:cNvSpPr/>
          <p:nvPr/>
        </p:nvSpPr>
        <p:spPr>
          <a:xfrm>
            <a:off x="6351416" y="3609339"/>
            <a:ext cx="2655424" cy="258216"/>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rPr>
              <a:t>Navigation include</a:t>
            </a:r>
            <a:endParaRPr lang="en-US" sz="1500" dirty="0"/>
          </a:p>
        </p:txBody>
      </p:sp>
      <p:sp>
        <p:nvSpPr>
          <p:cNvPr id="45" name="Text 0">
            <a:extLst>
              <a:ext uri="{FF2B5EF4-FFF2-40B4-BE49-F238E27FC236}">
                <a16:creationId xmlns:a16="http://schemas.microsoft.com/office/drawing/2014/main" id="{F6906C59-D1F3-3DDA-8D0C-201130685778}"/>
              </a:ext>
            </a:extLst>
          </p:cNvPr>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Ali Jawid Behzad: Evidence &amp; Lessons</a:t>
            </a:r>
            <a:endParaRPr lang="en-US" sz="2700" dirty="0"/>
          </a:p>
        </p:txBody>
      </p:sp>
      <p:pic>
        <p:nvPicPr>
          <p:cNvPr id="47" name="Picture 46">
            <a:extLst>
              <a:ext uri="{FF2B5EF4-FFF2-40B4-BE49-F238E27FC236}">
                <a16:creationId xmlns:a16="http://schemas.microsoft.com/office/drawing/2014/main" id="{8077B050-F605-9B2A-2113-717B6B356876}"/>
              </a:ext>
            </a:extLst>
          </p:cNvPr>
          <p:cNvPicPr>
            <a:picLocks noChangeAspect="1"/>
          </p:cNvPicPr>
          <p:nvPr/>
        </p:nvPicPr>
        <p:blipFill>
          <a:blip r:embed="rId12"/>
          <a:stretch>
            <a:fillRect/>
          </a:stretch>
        </p:blipFill>
        <p:spPr>
          <a:xfrm>
            <a:off x="9726930" y="732502"/>
            <a:ext cx="2001861" cy="1040790"/>
          </a:xfrm>
          <a:prstGeom prst="rect">
            <a:avLst/>
          </a:prstGeom>
        </p:spPr>
      </p:pic>
      <p:sp>
        <p:nvSpPr>
          <p:cNvPr id="48" name="Text 2">
            <a:extLst>
              <a:ext uri="{FF2B5EF4-FFF2-40B4-BE49-F238E27FC236}">
                <a16:creationId xmlns:a16="http://schemas.microsoft.com/office/drawing/2014/main" id="{5FE1E726-C103-BB79-C968-300662EA298B}"/>
              </a:ext>
            </a:extLst>
          </p:cNvPr>
          <p:cNvSpPr/>
          <p:nvPr/>
        </p:nvSpPr>
        <p:spPr>
          <a:xfrm>
            <a:off x="8954158" y="692696"/>
            <a:ext cx="1228725" cy="240665"/>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rPr>
              <a:t>Settings </a:t>
            </a:r>
            <a:endParaRPr lang="en-US" sz="1500" dirty="0"/>
          </a:p>
        </p:txBody>
      </p:sp>
    </p:spTree>
    <p:extLst>
      <p:ext uri="{BB962C8B-B14F-4D97-AF65-F5344CB8AC3E}">
        <p14:creationId xmlns:p14="http://schemas.microsoft.com/office/powerpoint/2010/main" val="345013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6670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990600"/>
            <a:ext cx="5638800" cy="4191000"/>
          </a:xfrm>
          <a:prstGeom prst="rect">
            <a:avLst/>
          </a:prstGeom>
        </p:spPr>
      </p:pic>
      <p:pic>
        <p:nvPicPr>
          <p:cNvPr id="5" name="Image 3" descr="preencoded.png"/>
          <p:cNvPicPr>
            <a:picLocks noChangeAspect="1"/>
          </p:cNvPicPr>
          <p:nvPr/>
        </p:nvPicPr>
        <p:blipFill>
          <a:blip r:embed="rId6"/>
          <a:stretch>
            <a:fillRect/>
          </a:stretch>
        </p:blipFill>
        <p:spPr>
          <a:xfrm>
            <a:off x="533400" y="1219200"/>
            <a:ext cx="257175" cy="304800"/>
          </a:xfrm>
          <a:prstGeom prst="rect">
            <a:avLst/>
          </a:prstGeom>
        </p:spPr>
      </p:pic>
      <p:pic>
        <p:nvPicPr>
          <p:cNvPr id="6" name="Image 4" descr="preencoded.png"/>
          <p:cNvPicPr>
            <a:picLocks noChangeAspect="1"/>
          </p:cNvPicPr>
          <p:nvPr/>
        </p:nvPicPr>
        <p:blipFill>
          <a:blip r:embed="rId7"/>
          <a:stretch>
            <a:fillRect/>
          </a:stretch>
        </p:blipFill>
        <p:spPr>
          <a:xfrm>
            <a:off x="533400" y="1676400"/>
            <a:ext cx="238125" cy="266700"/>
          </a:xfrm>
          <a:prstGeom prst="rect">
            <a:avLst/>
          </a:prstGeom>
        </p:spPr>
      </p:pic>
      <p:pic>
        <p:nvPicPr>
          <p:cNvPr id="7" name="Image 5" descr="preencoded.png"/>
          <p:cNvPicPr>
            <a:picLocks noChangeAspect="1"/>
          </p:cNvPicPr>
          <p:nvPr/>
        </p:nvPicPr>
        <p:blipFill>
          <a:blip r:embed="rId8"/>
          <a:stretch>
            <a:fillRect/>
          </a:stretch>
        </p:blipFill>
        <p:spPr>
          <a:xfrm>
            <a:off x="533400" y="2552700"/>
            <a:ext cx="190500" cy="266700"/>
          </a:xfrm>
          <a:prstGeom prst="rect">
            <a:avLst/>
          </a:prstGeom>
        </p:spPr>
      </p:pic>
      <p:pic>
        <p:nvPicPr>
          <p:cNvPr id="8" name="Image 6" descr="preencoded.png"/>
          <p:cNvPicPr>
            <a:picLocks noChangeAspect="1"/>
          </p:cNvPicPr>
          <p:nvPr/>
        </p:nvPicPr>
        <p:blipFill>
          <a:blip r:embed="rId9"/>
          <a:stretch>
            <a:fillRect/>
          </a:stretch>
        </p:blipFill>
        <p:spPr>
          <a:xfrm>
            <a:off x="533400" y="3429000"/>
            <a:ext cx="190500" cy="266700"/>
          </a:xfrm>
          <a:prstGeom prst="rect">
            <a:avLst/>
          </a:prstGeom>
        </p:spPr>
      </p:pic>
      <p:pic>
        <p:nvPicPr>
          <p:cNvPr id="9" name="Image 7" descr="preencoded.png"/>
          <p:cNvPicPr>
            <a:picLocks noChangeAspect="1"/>
          </p:cNvPicPr>
          <p:nvPr/>
        </p:nvPicPr>
        <p:blipFill>
          <a:blip r:embed="rId10"/>
          <a:stretch>
            <a:fillRect/>
          </a:stretch>
        </p:blipFill>
        <p:spPr>
          <a:xfrm>
            <a:off x="533400" y="4076700"/>
            <a:ext cx="219075" cy="266700"/>
          </a:xfrm>
          <a:prstGeom prst="rect">
            <a:avLst/>
          </a:prstGeom>
        </p:spPr>
      </p:pic>
      <p:pic>
        <p:nvPicPr>
          <p:cNvPr id="10" name="Image 8" descr="preencoded.png"/>
          <p:cNvPicPr>
            <a:picLocks noChangeAspect="1"/>
          </p:cNvPicPr>
          <p:nvPr/>
        </p:nvPicPr>
        <p:blipFill>
          <a:blip r:embed="rId5"/>
          <a:stretch>
            <a:fillRect/>
          </a:stretch>
        </p:blipFill>
        <p:spPr>
          <a:xfrm>
            <a:off x="6248400" y="990600"/>
            <a:ext cx="5638800" cy="4191000"/>
          </a:xfrm>
          <a:prstGeom prst="rect">
            <a:avLst/>
          </a:prstGeom>
        </p:spPr>
      </p:pic>
      <p:pic>
        <p:nvPicPr>
          <p:cNvPr id="11" name="Image 9" descr="preencoded.png"/>
          <p:cNvPicPr>
            <a:picLocks noChangeAspect="1"/>
          </p:cNvPicPr>
          <p:nvPr/>
        </p:nvPicPr>
        <p:blipFill>
          <a:blip r:embed="rId11"/>
          <a:stretch>
            <a:fillRect/>
          </a:stretch>
        </p:blipFill>
        <p:spPr>
          <a:xfrm>
            <a:off x="6477000" y="1219200"/>
            <a:ext cx="200025" cy="304800"/>
          </a:xfrm>
          <a:prstGeom prst="rect">
            <a:avLst/>
          </a:prstGeom>
        </p:spPr>
      </p:pic>
      <p:pic>
        <p:nvPicPr>
          <p:cNvPr id="12" name="Image 10" descr="preencoded.png"/>
          <p:cNvPicPr>
            <a:picLocks noChangeAspect="1"/>
          </p:cNvPicPr>
          <p:nvPr/>
        </p:nvPicPr>
        <p:blipFill>
          <a:blip r:embed="rId12"/>
          <a:stretch>
            <a:fillRect/>
          </a:stretch>
        </p:blipFill>
        <p:spPr>
          <a:xfrm>
            <a:off x="6477000" y="1676400"/>
            <a:ext cx="190500" cy="266700"/>
          </a:xfrm>
          <a:prstGeom prst="rect">
            <a:avLst/>
          </a:prstGeom>
        </p:spPr>
      </p:pic>
      <p:pic>
        <p:nvPicPr>
          <p:cNvPr id="13" name="Image 11" descr="preencoded.png"/>
          <p:cNvPicPr>
            <a:picLocks noChangeAspect="1"/>
          </p:cNvPicPr>
          <p:nvPr/>
        </p:nvPicPr>
        <p:blipFill>
          <a:blip r:embed="rId13"/>
          <a:stretch>
            <a:fillRect/>
          </a:stretch>
        </p:blipFill>
        <p:spPr>
          <a:xfrm>
            <a:off x="6477000" y="2552700"/>
            <a:ext cx="171450" cy="266700"/>
          </a:xfrm>
          <a:prstGeom prst="rect">
            <a:avLst/>
          </a:prstGeom>
        </p:spPr>
      </p:pic>
      <p:pic>
        <p:nvPicPr>
          <p:cNvPr id="14" name="Image 12" descr="preencoded.png"/>
          <p:cNvPicPr>
            <a:picLocks noChangeAspect="1"/>
          </p:cNvPicPr>
          <p:nvPr/>
        </p:nvPicPr>
        <p:blipFill>
          <a:blip r:embed="rId14"/>
          <a:stretch>
            <a:fillRect/>
          </a:stretch>
        </p:blipFill>
        <p:spPr>
          <a:xfrm>
            <a:off x="6477000" y="3200400"/>
            <a:ext cx="190500" cy="266700"/>
          </a:xfrm>
          <a:prstGeom prst="rect">
            <a:avLst/>
          </a:prstGeom>
        </p:spPr>
      </p:pic>
      <p:pic>
        <p:nvPicPr>
          <p:cNvPr id="15" name="Image 13" descr="preencoded.png"/>
          <p:cNvPicPr>
            <a:picLocks noChangeAspect="1"/>
          </p:cNvPicPr>
          <p:nvPr/>
        </p:nvPicPr>
        <p:blipFill>
          <a:blip r:embed="rId15"/>
          <a:stretch>
            <a:fillRect/>
          </a:stretch>
        </p:blipFill>
        <p:spPr>
          <a:xfrm>
            <a:off x="6477000" y="4076700"/>
            <a:ext cx="190500" cy="266700"/>
          </a:xfrm>
          <a:prstGeom prst="rect">
            <a:avLst/>
          </a:prstGeom>
        </p:spPr>
      </p:pic>
      <p:pic>
        <p:nvPicPr>
          <p:cNvPr id="16" name="Image 14" descr="preencoded.png"/>
          <p:cNvPicPr>
            <a:picLocks noChangeAspect="1"/>
          </p:cNvPicPr>
          <p:nvPr/>
        </p:nvPicPr>
        <p:blipFill>
          <a:blip r:embed="rId16"/>
          <a:stretch>
            <a:fillRect/>
          </a:stretch>
        </p:blipFill>
        <p:spPr>
          <a:xfrm>
            <a:off x="0" y="6499771"/>
            <a:ext cx="12192000" cy="358229"/>
          </a:xfrm>
          <a:prstGeom prst="rect">
            <a:avLst/>
          </a:prstGeom>
        </p:spPr>
      </p:pic>
      <p:sp>
        <p:nvSpPr>
          <p:cNvPr id="17"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Yitian Yuan: Project 1 &amp; 2 Contributions</a:t>
            </a:r>
            <a:endParaRPr lang="en-US" sz="2700" dirty="0"/>
          </a:p>
        </p:txBody>
      </p:sp>
      <p:sp>
        <p:nvSpPr>
          <p:cNvPr id="18" name="Text 1"/>
          <p:cNvSpPr/>
          <p:nvPr/>
        </p:nvSpPr>
        <p:spPr>
          <a:xfrm>
            <a:off x="904875" y="1219200"/>
            <a:ext cx="1384995"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Project 1</a:t>
            </a:r>
            <a:endParaRPr lang="en-US" sz="1800" dirty="0"/>
          </a:p>
        </p:txBody>
      </p:sp>
      <p:sp>
        <p:nvSpPr>
          <p:cNvPr id="19" name="Text 2"/>
          <p:cNvSpPr/>
          <p:nvPr/>
        </p:nvSpPr>
        <p:spPr>
          <a:xfrm>
            <a:off x="923925" y="1676400"/>
            <a:ext cx="479107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Apply Page Lead</a:t>
            </a:r>
            <a:endParaRPr lang="en-US" sz="1500" dirty="0"/>
          </a:p>
        </p:txBody>
      </p:sp>
      <p:sp>
        <p:nvSpPr>
          <p:cNvPr id="20" name="Text 3"/>
          <p:cNvSpPr/>
          <p:nvPr/>
        </p:nvSpPr>
        <p:spPr>
          <a:xfrm>
            <a:off x="923925" y="1943100"/>
            <a:ext cx="479107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Built the Apply page with proper form structure and validation.</a:t>
            </a:r>
            <a:endParaRPr lang="en-US" sz="1200" dirty="0"/>
          </a:p>
        </p:txBody>
      </p:sp>
      <p:sp>
        <p:nvSpPr>
          <p:cNvPr id="21" name="Text 4"/>
          <p:cNvSpPr/>
          <p:nvPr/>
        </p:nvSpPr>
        <p:spPr>
          <a:xfrm>
            <a:off x="876300" y="2552700"/>
            <a:ext cx="4838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Form Accessibility</a:t>
            </a:r>
            <a:endParaRPr lang="en-US" sz="1500" dirty="0"/>
          </a:p>
        </p:txBody>
      </p:sp>
      <p:sp>
        <p:nvSpPr>
          <p:cNvPr id="22" name="Text 5"/>
          <p:cNvSpPr/>
          <p:nvPr/>
        </p:nvSpPr>
        <p:spPr>
          <a:xfrm>
            <a:off x="876300" y="28194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Implemented proper labels and fieldsets for improved accessibility.</a:t>
            </a:r>
            <a:endParaRPr lang="en-US" sz="1200" dirty="0"/>
          </a:p>
        </p:txBody>
      </p:sp>
      <p:sp>
        <p:nvSpPr>
          <p:cNvPr id="23" name="Text 6"/>
          <p:cNvSpPr/>
          <p:nvPr/>
        </p:nvSpPr>
        <p:spPr>
          <a:xfrm>
            <a:off x="876300" y="3429000"/>
            <a:ext cx="462810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Input Constraints</a:t>
            </a:r>
            <a:endParaRPr lang="en-US" sz="1500" dirty="0"/>
          </a:p>
        </p:txBody>
      </p:sp>
      <p:sp>
        <p:nvSpPr>
          <p:cNvPr id="24" name="Text 7"/>
          <p:cNvSpPr/>
          <p:nvPr/>
        </p:nvSpPr>
        <p:spPr>
          <a:xfrm>
            <a:off x="876300" y="3695700"/>
            <a:ext cx="555373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Added appropriate input constraints and validation patterns.</a:t>
            </a:r>
            <a:endParaRPr lang="en-US" sz="1200" dirty="0"/>
          </a:p>
        </p:txBody>
      </p:sp>
      <p:sp>
        <p:nvSpPr>
          <p:cNvPr id="25" name="Text 8"/>
          <p:cNvSpPr/>
          <p:nvPr/>
        </p:nvSpPr>
        <p:spPr>
          <a:xfrm>
            <a:off x="904875" y="4076700"/>
            <a:ext cx="187737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ID: 106160340</a:t>
            </a:r>
            <a:endParaRPr lang="en-US" sz="1500" dirty="0"/>
          </a:p>
        </p:txBody>
      </p:sp>
      <p:sp>
        <p:nvSpPr>
          <p:cNvPr id="26" name="Text 9"/>
          <p:cNvSpPr/>
          <p:nvPr/>
        </p:nvSpPr>
        <p:spPr>
          <a:xfrm>
            <a:off x="6791325" y="1219200"/>
            <a:ext cx="1384995"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Project 2</a:t>
            </a:r>
            <a:endParaRPr lang="en-US" sz="1800" dirty="0"/>
          </a:p>
        </p:txBody>
      </p:sp>
      <p:sp>
        <p:nvSpPr>
          <p:cNvPr id="27" name="Text 10"/>
          <p:cNvSpPr/>
          <p:nvPr/>
        </p:nvSpPr>
        <p:spPr>
          <a:xfrm>
            <a:off x="6819900" y="1676400"/>
            <a:ext cx="58064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Task 5: Server-side Processing</a:t>
            </a:r>
            <a:endParaRPr lang="en-US" sz="1500" dirty="0"/>
          </a:p>
        </p:txBody>
      </p:sp>
      <p:sp>
        <p:nvSpPr>
          <p:cNvPr id="28" name="Text 11"/>
          <p:cNvSpPr/>
          <p:nvPr/>
        </p:nvSpPr>
        <p:spPr>
          <a:xfrm>
            <a:off x="6819900" y="19431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Implemented process_eoi.php with robust server-side validation.</a:t>
            </a:r>
            <a:endParaRPr lang="en-US" sz="1200" dirty="0"/>
          </a:p>
        </p:txBody>
      </p:sp>
      <p:sp>
        <p:nvSpPr>
          <p:cNvPr id="29" name="Text 12"/>
          <p:cNvSpPr/>
          <p:nvPr/>
        </p:nvSpPr>
        <p:spPr>
          <a:xfrm>
            <a:off x="6800850" y="2552700"/>
            <a:ext cx="508617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Database Integration</a:t>
            </a:r>
            <a:endParaRPr lang="en-US" sz="1500" dirty="0"/>
          </a:p>
        </p:txBody>
      </p:sp>
      <p:sp>
        <p:nvSpPr>
          <p:cNvPr id="30" name="Text 13"/>
          <p:cNvSpPr/>
          <p:nvPr/>
        </p:nvSpPr>
        <p:spPr>
          <a:xfrm>
            <a:off x="6800850" y="2819400"/>
            <a:ext cx="5086171"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Created eoi table if missing; inserted validated records.</a:t>
            </a:r>
            <a:endParaRPr lang="en-US" sz="1200" dirty="0"/>
          </a:p>
        </p:txBody>
      </p:sp>
      <p:sp>
        <p:nvSpPr>
          <p:cNvPr id="31" name="Text 14"/>
          <p:cNvSpPr/>
          <p:nvPr/>
        </p:nvSpPr>
        <p:spPr>
          <a:xfrm>
            <a:off x="6819900" y="3200400"/>
            <a:ext cx="4838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Input Sanitizing</a:t>
            </a:r>
            <a:endParaRPr lang="en-US" sz="1500" dirty="0"/>
          </a:p>
        </p:txBody>
      </p:sp>
      <p:sp>
        <p:nvSpPr>
          <p:cNvPr id="32" name="Text 15"/>
          <p:cNvSpPr/>
          <p:nvPr/>
        </p:nvSpPr>
        <p:spPr>
          <a:xfrm>
            <a:off x="6819900" y="34671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Normalized input with trim/escape/type checks; enforced POST-only.</a:t>
            </a:r>
            <a:endParaRPr lang="en-US" sz="1200" dirty="0"/>
          </a:p>
        </p:txBody>
      </p:sp>
      <p:sp>
        <p:nvSpPr>
          <p:cNvPr id="33" name="Text 16"/>
          <p:cNvSpPr/>
          <p:nvPr/>
        </p:nvSpPr>
        <p:spPr>
          <a:xfrm>
            <a:off x="6819900" y="4076700"/>
            <a:ext cx="4838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Validation Policy</a:t>
            </a:r>
            <a:endParaRPr lang="en-US" sz="1500" dirty="0"/>
          </a:p>
        </p:txBody>
      </p:sp>
      <p:sp>
        <p:nvSpPr>
          <p:cNvPr id="34" name="Text 17"/>
          <p:cNvSpPr/>
          <p:nvPr/>
        </p:nvSpPr>
        <p:spPr>
          <a:xfrm>
            <a:off x="6819900" y="43434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Added clear error messages; returned auto-generated EOI numbers.</a:t>
            </a:r>
            <a:endParaRPr lang="en-US" sz="1200" dirty="0"/>
          </a:p>
        </p:txBody>
      </p:sp>
      <p:sp>
        <p:nvSpPr>
          <p:cNvPr id="35" name="Text 18"/>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36" name="Text 19"/>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6/16</a:t>
            </a:r>
            <a:endParaRPr lang="en-US" sz="10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6670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990600"/>
            <a:ext cx="5638800" cy="4191000"/>
          </a:xfrm>
          <a:prstGeom prst="rect">
            <a:avLst/>
          </a:prstGeom>
        </p:spPr>
      </p:pic>
      <p:pic>
        <p:nvPicPr>
          <p:cNvPr id="5" name="Image 3" descr="preencoded.png"/>
          <p:cNvPicPr>
            <a:picLocks noChangeAspect="1"/>
          </p:cNvPicPr>
          <p:nvPr/>
        </p:nvPicPr>
        <p:blipFill>
          <a:blip r:embed="rId6"/>
          <a:stretch>
            <a:fillRect/>
          </a:stretch>
        </p:blipFill>
        <p:spPr>
          <a:xfrm>
            <a:off x="533400" y="1219200"/>
            <a:ext cx="257175" cy="304800"/>
          </a:xfrm>
          <a:prstGeom prst="rect">
            <a:avLst/>
          </a:prstGeom>
        </p:spPr>
      </p:pic>
      <p:pic>
        <p:nvPicPr>
          <p:cNvPr id="6" name="Image 4" descr="preencoded.png"/>
          <p:cNvPicPr>
            <a:picLocks noChangeAspect="1"/>
          </p:cNvPicPr>
          <p:nvPr/>
        </p:nvPicPr>
        <p:blipFill>
          <a:blip r:embed="rId7"/>
          <a:stretch>
            <a:fillRect/>
          </a:stretch>
        </p:blipFill>
        <p:spPr>
          <a:xfrm>
            <a:off x="533400" y="1676400"/>
            <a:ext cx="238125" cy="266700"/>
          </a:xfrm>
          <a:prstGeom prst="rect">
            <a:avLst/>
          </a:prstGeom>
        </p:spPr>
      </p:pic>
      <p:pic>
        <p:nvPicPr>
          <p:cNvPr id="7" name="Image 5" descr="preencoded.png"/>
          <p:cNvPicPr>
            <a:picLocks noChangeAspect="1"/>
          </p:cNvPicPr>
          <p:nvPr/>
        </p:nvPicPr>
        <p:blipFill>
          <a:blip r:embed="rId8"/>
          <a:stretch>
            <a:fillRect/>
          </a:stretch>
        </p:blipFill>
        <p:spPr>
          <a:xfrm>
            <a:off x="533400" y="2552700"/>
            <a:ext cx="190500" cy="266700"/>
          </a:xfrm>
          <a:prstGeom prst="rect">
            <a:avLst/>
          </a:prstGeom>
        </p:spPr>
      </p:pic>
      <p:pic>
        <p:nvPicPr>
          <p:cNvPr id="8" name="Image 6" descr="preencoded.png"/>
          <p:cNvPicPr>
            <a:picLocks noChangeAspect="1"/>
          </p:cNvPicPr>
          <p:nvPr/>
        </p:nvPicPr>
        <p:blipFill>
          <a:blip r:embed="rId9"/>
          <a:stretch>
            <a:fillRect/>
          </a:stretch>
        </p:blipFill>
        <p:spPr>
          <a:xfrm>
            <a:off x="533400" y="3429000"/>
            <a:ext cx="190500" cy="266700"/>
          </a:xfrm>
          <a:prstGeom prst="rect">
            <a:avLst/>
          </a:prstGeom>
        </p:spPr>
      </p:pic>
      <p:pic>
        <p:nvPicPr>
          <p:cNvPr id="9" name="Image 7" descr="preencoded.png"/>
          <p:cNvPicPr>
            <a:picLocks noChangeAspect="1"/>
          </p:cNvPicPr>
          <p:nvPr/>
        </p:nvPicPr>
        <p:blipFill>
          <a:blip r:embed="rId10"/>
          <a:stretch>
            <a:fillRect/>
          </a:stretch>
        </p:blipFill>
        <p:spPr>
          <a:xfrm>
            <a:off x="533400" y="4076700"/>
            <a:ext cx="219075" cy="266700"/>
          </a:xfrm>
          <a:prstGeom prst="rect">
            <a:avLst/>
          </a:prstGeom>
        </p:spPr>
      </p:pic>
      <p:pic>
        <p:nvPicPr>
          <p:cNvPr id="16" name="Image 14" descr="preencoded.png"/>
          <p:cNvPicPr>
            <a:picLocks noChangeAspect="1"/>
          </p:cNvPicPr>
          <p:nvPr/>
        </p:nvPicPr>
        <p:blipFill>
          <a:blip r:embed="rId11"/>
          <a:stretch>
            <a:fillRect/>
          </a:stretch>
        </p:blipFill>
        <p:spPr>
          <a:xfrm>
            <a:off x="0" y="6499771"/>
            <a:ext cx="12192000" cy="358229"/>
          </a:xfrm>
          <a:prstGeom prst="rect">
            <a:avLst/>
          </a:prstGeom>
        </p:spPr>
      </p:pic>
      <p:sp>
        <p:nvSpPr>
          <p:cNvPr id="17"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Yitian Yuan: Project 1 &amp; 2 Contributions</a:t>
            </a:r>
            <a:endParaRPr lang="en-US" sz="2700" dirty="0"/>
          </a:p>
        </p:txBody>
      </p:sp>
      <p:sp>
        <p:nvSpPr>
          <p:cNvPr id="18" name="Text 1"/>
          <p:cNvSpPr/>
          <p:nvPr/>
        </p:nvSpPr>
        <p:spPr>
          <a:xfrm>
            <a:off x="904875" y="1219200"/>
            <a:ext cx="1384995"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Project 1</a:t>
            </a:r>
            <a:endParaRPr lang="en-US" sz="1800" dirty="0"/>
          </a:p>
        </p:txBody>
      </p:sp>
      <p:sp>
        <p:nvSpPr>
          <p:cNvPr id="19" name="Text 2"/>
          <p:cNvSpPr/>
          <p:nvPr/>
        </p:nvSpPr>
        <p:spPr>
          <a:xfrm>
            <a:off x="923925" y="1676400"/>
            <a:ext cx="479107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Apply Page Lead</a:t>
            </a:r>
            <a:endParaRPr lang="en-US" sz="1500" dirty="0"/>
          </a:p>
        </p:txBody>
      </p:sp>
      <p:sp>
        <p:nvSpPr>
          <p:cNvPr id="20" name="Text 3"/>
          <p:cNvSpPr/>
          <p:nvPr/>
        </p:nvSpPr>
        <p:spPr>
          <a:xfrm>
            <a:off x="923925" y="1943100"/>
            <a:ext cx="479107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Form accessibility, input constrains</a:t>
            </a:r>
          </a:p>
        </p:txBody>
      </p:sp>
      <p:sp>
        <p:nvSpPr>
          <p:cNvPr id="21" name="Text 4"/>
          <p:cNvSpPr/>
          <p:nvPr/>
        </p:nvSpPr>
        <p:spPr>
          <a:xfrm>
            <a:off x="876300" y="2552700"/>
            <a:ext cx="4838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Device Tailored User Interface</a:t>
            </a:r>
            <a:endParaRPr lang="en-US" sz="1500" dirty="0"/>
          </a:p>
        </p:txBody>
      </p:sp>
      <p:sp>
        <p:nvSpPr>
          <p:cNvPr id="22" name="Text 5"/>
          <p:cNvSpPr/>
          <p:nvPr/>
        </p:nvSpPr>
        <p:spPr>
          <a:xfrm>
            <a:off x="876300" y="28194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rPr>
              <a:t>Responsive design</a:t>
            </a:r>
            <a:endParaRPr lang="en-US" sz="1200" dirty="0"/>
          </a:p>
        </p:txBody>
      </p:sp>
      <p:sp>
        <p:nvSpPr>
          <p:cNvPr id="23" name="Text 6"/>
          <p:cNvSpPr/>
          <p:nvPr/>
        </p:nvSpPr>
        <p:spPr>
          <a:xfrm>
            <a:off x="876300" y="3429000"/>
            <a:ext cx="462810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Consistency and Dynamic</a:t>
            </a:r>
            <a:endParaRPr lang="en-US" sz="1500" dirty="0"/>
          </a:p>
        </p:txBody>
      </p:sp>
      <p:sp>
        <p:nvSpPr>
          <p:cNvPr id="24" name="Text 7"/>
          <p:cNvSpPr/>
          <p:nvPr/>
        </p:nvSpPr>
        <p:spPr>
          <a:xfrm>
            <a:off x="876300" y="3718470"/>
            <a:ext cx="3843981" cy="205829"/>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rPr>
              <a:t>HTML structure and links</a:t>
            </a:r>
            <a:endParaRPr lang="en-US" sz="1200" dirty="0"/>
          </a:p>
        </p:txBody>
      </p:sp>
      <p:sp>
        <p:nvSpPr>
          <p:cNvPr id="25" name="Text 8"/>
          <p:cNvSpPr/>
          <p:nvPr/>
        </p:nvSpPr>
        <p:spPr>
          <a:xfrm>
            <a:off x="904875" y="4076700"/>
            <a:ext cx="187737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ID: 106160340</a:t>
            </a:r>
            <a:endParaRPr lang="en-US" sz="1500" dirty="0"/>
          </a:p>
        </p:txBody>
      </p:sp>
      <p:sp>
        <p:nvSpPr>
          <p:cNvPr id="35" name="Text 18"/>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36" name="Text 19"/>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6/16</a:t>
            </a:r>
            <a:endParaRPr lang="en-US" sz="1080" dirty="0"/>
          </a:p>
        </p:txBody>
      </p:sp>
      <p:pic>
        <p:nvPicPr>
          <p:cNvPr id="47" name="Picture 46">
            <a:extLst>
              <a:ext uri="{FF2B5EF4-FFF2-40B4-BE49-F238E27FC236}">
                <a16:creationId xmlns:a16="http://schemas.microsoft.com/office/drawing/2014/main" id="{442B50F7-D47C-3262-E474-0260796D0737}"/>
              </a:ext>
            </a:extLst>
          </p:cNvPr>
          <p:cNvPicPr>
            <a:picLocks noChangeAspect="1"/>
          </p:cNvPicPr>
          <p:nvPr/>
        </p:nvPicPr>
        <p:blipFill>
          <a:blip r:embed="rId12"/>
          <a:stretch>
            <a:fillRect/>
          </a:stretch>
        </p:blipFill>
        <p:spPr>
          <a:xfrm>
            <a:off x="6271267" y="1064418"/>
            <a:ext cx="5615933" cy="1962473"/>
          </a:xfrm>
          <a:prstGeom prst="rect">
            <a:avLst/>
          </a:prstGeom>
        </p:spPr>
      </p:pic>
    </p:spTree>
    <p:extLst>
      <p:ext uri="{BB962C8B-B14F-4D97-AF65-F5344CB8AC3E}">
        <p14:creationId xmlns:p14="http://schemas.microsoft.com/office/powerpoint/2010/main" val="3874022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6670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990600"/>
            <a:ext cx="5638800" cy="4191000"/>
          </a:xfrm>
          <a:prstGeom prst="rect">
            <a:avLst/>
          </a:prstGeom>
        </p:spPr>
      </p:pic>
      <p:pic>
        <p:nvPicPr>
          <p:cNvPr id="5" name="Image 3" descr="preencoded.png"/>
          <p:cNvPicPr>
            <a:picLocks noChangeAspect="1"/>
          </p:cNvPicPr>
          <p:nvPr/>
        </p:nvPicPr>
        <p:blipFill>
          <a:blip r:embed="rId6"/>
          <a:stretch>
            <a:fillRect/>
          </a:stretch>
        </p:blipFill>
        <p:spPr>
          <a:xfrm>
            <a:off x="533400" y="1219200"/>
            <a:ext cx="257175" cy="304800"/>
          </a:xfrm>
          <a:prstGeom prst="rect">
            <a:avLst/>
          </a:prstGeom>
        </p:spPr>
      </p:pic>
      <p:pic>
        <p:nvPicPr>
          <p:cNvPr id="6" name="Image 4" descr="preencoded.png"/>
          <p:cNvPicPr>
            <a:picLocks noChangeAspect="1"/>
          </p:cNvPicPr>
          <p:nvPr/>
        </p:nvPicPr>
        <p:blipFill>
          <a:blip r:embed="rId7"/>
          <a:stretch>
            <a:fillRect/>
          </a:stretch>
        </p:blipFill>
        <p:spPr>
          <a:xfrm>
            <a:off x="533400" y="1676400"/>
            <a:ext cx="238125" cy="266700"/>
          </a:xfrm>
          <a:prstGeom prst="rect">
            <a:avLst/>
          </a:prstGeom>
        </p:spPr>
      </p:pic>
      <p:pic>
        <p:nvPicPr>
          <p:cNvPr id="7" name="Image 5" descr="preencoded.png"/>
          <p:cNvPicPr>
            <a:picLocks noChangeAspect="1"/>
          </p:cNvPicPr>
          <p:nvPr/>
        </p:nvPicPr>
        <p:blipFill>
          <a:blip r:embed="rId8"/>
          <a:stretch>
            <a:fillRect/>
          </a:stretch>
        </p:blipFill>
        <p:spPr>
          <a:xfrm>
            <a:off x="533400" y="2552700"/>
            <a:ext cx="190500" cy="266700"/>
          </a:xfrm>
          <a:prstGeom prst="rect">
            <a:avLst/>
          </a:prstGeom>
        </p:spPr>
      </p:pic>
      <p:pic>
        <p:nvPicPr>
          <p:cNvPr id="8" name="Image 6" descr="preencoded.png"/>
          <p:cNvPicPr>
            <a:picLocks noChangeAspect="1"/>
          </p:cNvPicPr>
          <p:nvPr/>
        </p:nvPicPr>
        <p:blipFill>
          <a:blip r:embed="rId9"/>
          <a:stretch>
            <a:fillRect/>
          </a:stretch>
        </p:blipFill>
        <p:spPr>
          <a:xfrm>
            <a:off x="533400" y="3429000"/>
            <a:ext cx="190500" cy="266700"/>
          </a:xfrm>
          <a:prstGeom prst="rect">
            <a:avLst/>
          </a:prstGeom>
        </p:spPr>
      </p:pic>
      <p:pic>
        <p:nvPicPr>
          <p:cNvPr id="9" name="Image 7" descr="preencoded.png"/>
          <p:cNvPicPr>
            <a:picLocks noChangeAspect="1"/>
          </p:cNvPicPr>
          <p:nvPr/>
        </p:nvPicPr>
        <p:blipFill>
          <a:blip r:embed="rId10"/>
          <a:stretch>
            <a:fillRect/>
          </a:stretch>
        </p:blipFill>
        <p:spPr>
          <a:xfrm>
            <a:off x="533400" y="4076700"/>
            <a:ext cx="219075" cy="266700"/>
          </a:xfrm>
          <a:prstGeom prst="rect">
            <a:avLst/>
          </a:prstGeom>
        </p:spPr>
      </p:pic>
      <p:pic>
        <p:nvPicPr>
          <p:cNvPr id="16" name="Image 14" descr="preencoded.png"/>
          <p:cNvPicPr>
            <a:picLocks noChangeAspect="1"/>
          </p:cNvPicPr>
          <p:nvPr/>
        </p:nvPicPr>
        <p:blipFill>
          <a:blip r:embed="rId11"/>
          <a:stretch>
            <a:fillRect/>
          </a:stretch>
        </p:blipFill>
        <p:spPr>
          <a:xfrm>
            <a:off x="0" y="6499771"/>
            <a:ext cx="12192000" cy="358229"/>
          </a:xfrm>
          <a:prstGeom prst="rect">
            <a:avLst/>
          </a:prstGeom>
        </p:spPr>
      </p:pic>
      <p:sp>
        <p:nvSpPr>
          <p:cNvPr id="17" name="Text 0"/>
          <p:cNvSpPr/>
          <p:nvPr/>
        </p:nvSpPr>
        <p:spPr>
          <a:xfrm>
            <a:off x="304800" y="152400"/>
            <a:ext cx="1389888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Yitian Yuan: Project 1 &amp; 2 Contributions</a:t>
            </a:r>
            <a:endParaRPr lang="en-US" sz="2700" dirty="0"/>
          </a:p>
        </p:txBody>
      </p:sp>
      <p:sp>
        <p:nvSpPr>
          <p:cNvPr id="18" name="Text 1"/>
          <p:cNvSpPr/>
          <p:nvPr/>
        </p:nvSpPr>
        <p:spPr>
          <a:xfrm>
            <a:off x="904875" y="1219200"/>
            <a:ext cx="1384995"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Project 1</a:t>
            </a:r>
            <a:endParaRPr lang="en-US" sz="1800" dirty="0"/>
          </a:p>
        </p:txBody>
      </p:sp>
      <p:sp>
        <p:nvSpPr>
          <p:cNvPr id="19" name="Text 2"/>
          <p:cNvSpPr/>
          <p:nvPr/>
        </p:nvSpPr>
        <p:spPr>
          <a:xfrm>
            <a:off x="923925" y="1676400"/>
            <a:ext cx="479107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Apply Page Lead</a:t>
            </a:r>
            <a:endParaRPr lang="en-US" sz="1500" dirty="0"/>
          </a:p>
        </p:txBody>
      </p:sp>
      <p:sp>
        <p:nvSpPr>
          <p:cNvPr id="20" name="Text 3"/>
          <p:cNvSpPr/>
          <p:nvPr/>
        </p:nvSpPr>
        <p:spPr>
          <a:xfrm>
            <a:off x="923925" y="1943100"/>
            <a:ext cx="479107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Form accessibility, input constrains</a:t>
            </a:r>
          </a:p>
        </p:txBody>
      </p:sp>
      <p:sp>
        <p:nvSpPr>
          <p:cNvPr id="21" name="Text 4"/>
          <p:cNvSpPr/>
          <p:nvPr/>
        </p:nvSpPr>
        <p:spPr>
          <a:xfrm>
            <a:off x="876300" y="2552700"/>
            <a:ext cx="4838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Device Tailored User Interface</a:t>
            </a:r>
            <a:endParaRPr lang="en-US" sz="1500" dirty="0"/>
          </a:p>
        </p:txBody>
      </p:sp>
      <p:sp>
        <p:nvSpPr>
          <p:cNvPr id="22" name="Text 5"/>
          <p:cNvSpPr/>
          <p:nvPr/>
        </p:nvSpPr>
        <p:spPr>
          <a:xfrm>
            <a:off x="876300" y="28194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rPr>
              <a:t>Responsive design</a:t>
            </a:r>
            <a:endParaRPr lang="en-US" sz="1200" dirty="0"/>
          </a:p>
        </p:txBody>
      </p:sp>
      <p:sp>
        <p:nvSpPr>
          <p:cNvPr id="23" name="Text 6"/>
          <p:cNvSpPr/>
          <p:nvPr/>
        </p:nvSpPr>
        <p:spPr>
          <a:xfrm>
            <a:off x="876300" y="3429000"/>
            <a:ext cx="462810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Consistency and Dynamic</a:t>
            </a:r>
            <a:endParaRPr lang="en-US" sz="1500" dirty="0"/>
          </a:p>
        </p:txBody>
      </p:sp>
      <p:sp>
        <p:nvSpPr>
          <p:cNvPr id="24" name="Text 7"/>
          <p:cNvSpPr/>
          <p:nvPr/>
        </p:nvSpPr>
        <p:spPr>
          <a:xfrm>
            <a:off x="876300" y="3718470"/>
            <a:ext cx="3843981" cy="205829"/>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rPr>
              <a:t>HTML structure and links</a:t>
            </a:r>
            <a:endParaRPr lang="en-US" sz="1200" dirty="0"/>
          </a:p>
        </p:txBody>
      </p:sp>
      <p:sp>
        <p:nvSpPr>
          <p:cNvPr id="25" name="Text 8"/>
          <p:cNvSpPr/>
          <p:nvPr/>
        </p:nvSpPr>
        <p:spPr>
          <a:xfrm>
            <a:off x="904875" y="4076700"/>
            <a:ext cx="187737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ID: 106160340</a:t>
            </a:r>
            <a:endParaRPr lang="en-US" sz="1500" dirty="0"/>
          </a:p>
        </p:txBody>
      </p:sp>
      <p:sp>
        <p:nvSpPr>
          <p:cNvPr id="35" name="Text 18"/>
          <p:cNvSpPr/>
          <p:nvPr/>
        </p:nvSpPr>
        <p:spPr>
          <a:xfrm>
            <a:off x="304800" y="6575971"/>
            <a:ext cx="3727252"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From Static to Dynamic: Project 2 Conversion</a:t>
            </a:r>
            <a:endParaRPr lang="en-US" sz="1080" dirty="0"/>
          </a:p>
        </p:txBody>
      </p:sp>
      <p:sp>
        <p:nvSpPr>
          <p:cNvPr id="36" name="Text 19"/>
          <p:cNvSpPr/>
          <p:nvPr/>
        </p:nvSpPr>
        <p:spPr>
          <a:xfrm>
            <a:off x="11579275" y="6575971"/>
            <a:ext cx="369510" cy="205829"/>
          </a:xfrm>
          <a:prstGeom prst="rect">
            <a:avLst/>
          </a:prstGeom>
          <a:noFill/>
          <a:ln/>
        </p:spPr>
        <p:txBody>
          <a:bodyPr vert="horz" wrap="square" lIns="0" tIns="0" rIns="0" bIns="0" rtlCol="0" anchor="t"/>
          <a:lstStyle/>
          <a:p>
            <a:pPr marL="0" indent="0">
              <a:lnSpc>
                <a:spcPts val="1620"/>
              </a:lnSpc>
              <a:buNone/>
            </a:pPr>
            <a:r>
              <a:rPr lang="en-US" sz="1080" dirty="0">
                <a:solidFill>
                  <a:srgbClr val="FFFFFF"/>
                </a:solidFill>
                <a:latin typeface="ui-sans-serif" pitchFamily="34" charset="0"/>
                <a:ea typeface="ui-sans-serif" pitchFamily="34" charset="-122"/>
                <a:cs typeface="ui-sans-serif" pitchFamily="34" charset="-120"/>
              </a:rPr>
              <a:t>6/16</a:t>
            </a:r>
            <a:endParaRPr lang="en-US" sz="1080" dirty="0"/>
          </a:p>
        </p:txBody>
      </p:sp>
      <p:pic>
        <p:nvPicPr>
          <p:cNvPr id="10" name="Picture 9">
            <a:extLst>
              <a:ext uri="{FF2B5EF4-FFF2-40B4-BE49-F238E27FC236}">
                <a16:creationId xmlns:a16="http://schemas.microsoft.com/office/drawing/2014/main" id="{8475DD89-ADB7-7D3F-5D11-5090512ECE94}"/>
              </a:ext>
            </a:extLst>
          </p:cNvPr>
          <p:cNvPicPr>
            <a:picLocks noChangeAspect="1"/>
          </p:cNvPicPr>
          <p:nvPr/>
        </p:nvPicPr>
        <p:blipFill>
          <a:blip r:embed="rId12"/>
          <a:srcRect r="1" b="16692"/>
          <a:stretch>
            <a:fillRect/>
          </a:stretch>
        </p:blipFill>
        <p:spPr>
          <a:xfrm>
            <a:off x="0" y="1574572"/>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11" name="Content Placeholder 4">
            <a:extLst>
              <a:ext uri="{FF2B5EF4-FFF2-40B4-BE49-F238E27FC236}">
                <a16:creationId xmlns:a16="http://schemas.microsoft.com/office/drawing/2014/main" id="{4DCD9367-E085-860E-B82E-A7CABE1E536E}"/>
              </a:ext>
            </a:extLst>
          </p:cNvPr>
          <p:cNvPicPr>
            <a:picLocks noChangeAspect="1"/>
          </p:cNvPicPr>
          <p:nvPr/>
        </p:nvPicPr>
        <p:blipFill>
          <a:blip r:embed="rId13"/>
          <a:srcRect t="2171" r="1" b="12626"/>
          <a:stretch>
            <a:fillRect/>
          </a:stretch>
        </p:blipFill>
        <p:spPr>
          <a:xfrm>
            <a:off x="6191239" y="1574572"/>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spTree>
    <p:extLst>
      <p:ext uri="{BB962C8B-B14F-4D97-AF65-F5344CB8AC3E}">
        <p14:creationId xmlns:p14="http://schemas.microsoft.com/office/powerpoint/2010/main" val="6185598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TM04033927[[fn=Main Event]]</Template>
  <TotalTime>251</TotalTime>
  <Words>2673</Words>
  <Application>Microsoft Macintosh PowerPoint</Application>
  <PresentationFormat>Widescreen</PresentationFormat>
  <Paragraphs>391</Paragraphs>
  <Slides>24</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ui-monospace</vt:lpstr>
      <vt:lpstr>ui-sans-serif</vt:lpstr>
      <vt:lpstr>Aptos</vt:lpstr>
      <vt:lpstr>Arial</vt:lpstr>
      <vt:lpstr>Impact</vt:lpstr>
      <vt:lpstr>Main Event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YITIAN YUAN</cp:lastModifiedBy>
  <cp:revision>4</cp:revision>
  <dcterms:created xsi:type="dcterms:W3CDTF">2025-10-27T06:51:44Z</dcterms:created>
  <dcterms:modified xsi:type="dcterms:W3CDTF">2025-10-28T12:08:54Z</dcterms:modified>
</cp:coreProperties>
</file>